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9" r:id="rId3"/>
    <p:sldId id="274" r:id="rId4"/>
    <p:sldId id="283" r:id="rId5"/>
    <p:sldId id="284" r:id="rId6"/>
    <p:sldId id="286" r:id="rId7"/>
    <p:sldId id="281" r:id="rId8"/>
    <p:sldId id="285" r:id="rId9"/>
    <p:sldId id="282" r:id="rId10"/>
    <p:sldId id="277" r:id="rId11"/>
    <p:sldId id="278" r:id="rId12"/>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6E21-BC8F-AFD8-7130-D8951E23A6A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6D22EB38-68B4-8DC5-5368-F1329875FE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F16C393B-DEF0-0998-6A62-DC599106EF57}"/>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5" name="Marcador de pie de página 4">
            <a:extLst>
              <a:ext uri="{FF2B5EF4-FFF2-40B4-BE49-F238E27FC236}">
                <a16:creationId xmlns:a16="http://schemas.microsoft.com/office/drawing/2014/main" id="{556F2CBA-35EA-7B14-9171-DF98F2824504}"/>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8AF19FAB-AD15-6A7A-F932-2F708704A562}"/>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178466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33BEFA-45DE-D656-88C7-068FCA8B2E5D}"/>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6A9B04EA-0198-4DB0-0781-B400DD24B03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995F5238-02A9-4CEE-260B-E778F889CBD3}"/>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5" name="Marcador de pie de página 4">
            <a:extLst>
              <a:ext uri="{FF2B5EF4-FFF2-40B4-BE49-F238E27FC236}">
                <a16:creationId xmlns:a16="http://schemas.microsoft.com/office/drawing/2014/main" id="{25A98A3E-2984-C632-2B5F-93501A4B676B}"/>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56F01DB-C7BA-3C83-05D4-D24947443DF0}"/>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3174978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502F1A-585E-A86D-BE97-63F1AB86399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8E02124D-1639-DD59-81AE-A73508270A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5193772-8ED9-C814-AB9B-E2A40F0D49E8}"/>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5" name="Marcador de pie de página 4">
            <a:extLst>
              <a:ext uri="{FF2B5EF4-FFF2-40B4-BE49-F238E27FC236}">
                <a16:creationId xmlns:a16="http://schemas.microsoft.com/office/drawing/2014/main" id="{793441FF-FC35-5C4E-E224-BA515A3EF88C}"/>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C5803111-E3B6-C7C0-C5EE-39F28744BE29}"/>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180458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651AC6-DEB5-F4D2-E32D-19573922E9E5}"/>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65472399-23B9-7C02-0709-E7B52933120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91CFE138-98C9-B42F-CD39-6CBB7ECCD8E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D4F8A865-74CD-5454-91C3-28DAFFE480AB}"/>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6" name="Marcador de pie de página 5">
            <a:extLst>
              <a:ext uri="{FF2B5EF4-FFF2-40B4-BE49-F238E27FC236}">
                <a16:creationId xmlns:a16="http://schemas.microsoft.com/office/drawing/2014/main" id="{9F9D3B89-DB49-C21D-A523-7D99287C99FD}"/>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BBFBD62-8C4F-1144-F28E-52DA86204EC9}"/>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631296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718215-D90B-3434-8313-A10043FF811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3D0DA283-7663-1E94-BBD5-FCFECF64F3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72715A1-0451-C44D-5BC7-F2D835B799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E0A70699-F57E-9EE7-9945-93589E99C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9053B4B-F2DF-C13C-AA4E-4F3ECFAC4F9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F508A409-3259-ABFC-4765-5AFE54E59DEC}"/>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8" name="Marcador de pie de página 7">
            <a:extLst>
              <a:ext uri="{FF2B5EF4-FFF2-40B4-BE49-F238E27FC236}">
                <a16:creationId xmlns:a16="http://schemas.microsoft.com/office/drawing/2014/main" id="{F013E78A-7783-1927-AB8D-4D7A748ACAD4}"/>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E7B2C271-2B70-3A90-6671-B7F933BC8AB6}"/>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892536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39542F-A513-9422-C57A-9414E6043F30}"/>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0B42859D-E128-57CC-9685-9A2FC5532280}"/>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4" name="Marcador de pie de página 3">
            <a:extLst>
              <a:ext uri="{FF2B5EF4-FFF2-40B4-BE49-F238E27FC236}">
                <a16:creationId xmlns:a16="http://schemas.microsoft.com/office/drawing/2014/main" id="{3379ADD4-6916-E587-DA46-0EA55557DA76}"/>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2E07C8DA-7546-D1DB-6E04-47328D878C7A}"/>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3462587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B9515CF-F892-071B-E47E-B397D8529C04}"/>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3" name="Marcador de pie de página 2">
            <a:extLst>
              <a:ext uri="{FF2B5EF4-FFF2-40B4-BE49-F238E27FC236}">
                <a16:creationId xmlns:a16="http://schemas.microsoft.com/office/drawing/2014/main" id="{D9F62B65-EE99-717F-8AFE-C6DBF3CBEA3C}"/>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78931DA7-69A9-05F3-BD17-AD66A3DBE4F7}"/>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939851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6F23F-57ED-4449-2399-EEDDF7395EF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7895EA3D-D76B-C4F4-CFCE-A7713B8539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B36AE324-732B-DF12-8020-CDCA635E1F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D5475F4-2FA0-017B-9DC3-0718841F36A8}"/>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6" name="Marcador de pie de página 5">
            <a:extLst>
              <a:ext uri="{FF2B5EF4-FFF2-40B4-BE49-F238E27FC236}">
                <a16:creationId xmlns:a16="http://schemas.microsoft.com/office/drawing/2014/main" id="{2AD9C1CB-E791-6F70-BC49-9D4AF7192292}"/>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0FBA445-1AE6-CDFF-C390-141B4DD0431C}"/>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2756009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770792-54F6-0F24-1A12-F940C584100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DA23160C-A239-4B14-91F1-A71B672E6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A554B080-4D80-D638-21FB-4E4A0A7A44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3CCA953-E78E-E06D-8E71-1509685D4638}"/>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6" name="Marcador de pie de página 5">
            <a:extLst>
              <a:ext uri="{FF2B5EF4-FFF2-40B4-BE49-F238E27FC236}">
                <a16:creationId xmlns:a16="http://schemas.microsoft.com/office/drawing/2014/main" id="{5CA60B31-B18B-280D-701D-5935473B629A}"/>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256B8618-5D1B-D950-2C1F-0F20C90A004C}"/>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2401992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0DF093-4370-91BD-5876-BCCCA803E319}"/>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F3175211-C8D6-1003-051A-135B37B6567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C4BDCA36-B8A3-895A-E491-C3A5E0C3354D}"/>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5" name="Marcador de pie de página 4">
            <a:extLst>
              <a:ext uri="{FF2B5EF4-FFF2-40B4-BE49-F238E27FC236}">
                <a16:creationId xmlns:a16="http://schemas.microsoft.com/office/drawing/2014/main" id="{A196122D-5AAE-6C9D-9438-928FB3C3D9A3}"/>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A0C07699-1AD6-440E-6E21-BE21008DA118}"/>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3117140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651175B-BC6E-3D97-9D03-2F45AF0CC3B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D016F1A0-A05E-D41B-9E87-4203000A72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594FEDE6-4176-EB8A-7118-8A53A5B0C154}"/>
              </a:ext>
            </a:extLst>
          </p:cNvPr>
          <p:cNvSpPr>
            <a:spLocks noGrp="1"/>
          </p:cNvSpPr>
          <p:nvPr>
            <p:ph type="dt" sz="half" idx="10"/>
          </p:nvPr>
        </p:nvSpPr>
        <p:spPr/>
        <p:txBody>
          <a:bodyPr/>
          <a:lstStyle/>
          <a:p>
            <a:fld id="{46F93B0A-B37B-444B-8FA1-50A2D1A381CB}" type="datetimeFigureOut">
              <a:rPr lang="es-PE" smtClean="0"/>
              <a:t>27/03/2024</a:t>
            </a:fld>
            <a:endParaRPr lang="es-PE"/>
          </a:p>
        </p:txBody>
      </p:sp>
      <p:sp>
        <p:nvSpPr>
          <p:cNvPr id="5" name="Marcador de pie de página 4">
            <a:extLst>
              <a:ext uri="{FF2B5EF4-FFF2-40B4-BE49-F238E27FC236}">
                <a16:creationId xmlns:a16="http://schemas.microsoft.com/office/drawing/2014/main" id="{2F8CD213-79BE-CB49-8348-7BDFE3B4400B}"/>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34DBDCC-69EE-DB9A-A556-51C34984E9B4}"/>
              </a:ext>
            </a:extLst>
          </p:cNvPr>
          <p:cNvSpPr>
            <a:spLocks noGrp="1"/>
          </p:cNvSpPr>
          <p:nvPr>
            <p:ph type="sldNum" sz="quarter" idx="12"/>
          </p:nvPr>
        </p:nvSpPr>
        <p:spPr/>
        <p:txBody>
          <a:bodyPr/>
          <a:lstStyle/>
          <a:p>
            <a:fld id="{FF2585D4-35EB-48CD-AD9F-CE3384E2F310}" type="slidenum">
              <a:rPr lang="es-PE" smtClean="0"/>
              <a:t>‹Nº›</a:t>
            </a:fld>
            <a:endParaRPr lang="es-PE"/>
          </a:p>
        </p:txBody>
      </p:sp>
    </p:spTree>
    <p:extLst>
      <p:ext uri="{BB962C8B-B14F-4D97-AF65-F5344CB8AC3E}">
        <p14:creationId xmlns:p14="http://schemas.microsoft.com/office/powerpoint/2010/main" val="235929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BCF5CEC-0A65-A32F-FB99-4D1AED8C3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ADBE2058-0AFD-4370-03F6-2BBBC704EB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C54D46DA-F352-1AA4-E77B-08ED3788F8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93B0A-B37B-444B-8FA1-50A2D1A381CB}" type="datetimeFigureOut">
              <a:rPr lang="es-PE" smtClean="0"/>
              <a:t>27/03/2024</a:t>
            </a:fld>
            <a:endParaRPr lang="es-PE"/>
          </a:p>
        </p:txBody>
      </p:sp>
      <p:sp>
        <p:nvSpPr>
          <p:cNvPr id="5" name="Marcador de pie de página 4">
            <a:extLst>
              <a:ext uri="{FF2B5EF4-FFF2-40B4-BE49-F238E27FC236}">
                <a16:creationId xmlns:a16="http://schemas.microsoft.com/office/drawing/2014/main" id="{7090F946-CCEE-5AC4-3FAE-B824BBF9EA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1858D930-33F1-44FD-8F2D-A7DC6065B9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585D4-35EB-48CD-AD9F-CE3384E2F310}" type="slidenum">
              <a:rPr lang="es-PE" smtClean="0"/>
              <a:t>‹Nº›</a:t>
            </a:fld>
            <a:endParaRPr lang="es-PE"/>
          </a:p>
        </p:txBody>
      </p:sp>
    </p:spTree>
    <p:extLst>
      <p:ext uri="{BB962C8B-B14F-4D97-AF65-F5344CB8AC3E}">
        <p14:creationId xmlns:p14="http://schemas.microsoft.com/office/powerpoint/2010/main" val="3326356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91ABED5-BC13-D252-9912-7AEB23913F4E}"/>
              </a:ext>
            </a:extLst>
          </p:cNvPr>
          <p:cNvSpPr/>
          <p:nvPr/>
        </p:nvSpPr>
        <p:spPr>
          <a:xfrm>
            <a:off x="0" y="0"/>
            <a:ext cx="12192000" cy="2202873"/>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Título 1">
            <a:extLst>
              <a:ext uri="{FF2B5EF4-FFF2-40B4-BE49-F238E27FC236}">
                <a16:creationId xmlns:a16="http://schemas.microsoft.com/office/drawing/2014/main" id="{E2777365-DFDC-4127-660F-2760A0FA0DE3}"/>
              </a:ext>
            </a:extLst>
          </p:cNvPr>
          <p:cNvSpPr>
            <a:spLocks noGrp="1"/>
          </p:cNvSpPr>
          <p:nvPr>
            <p:ph type="title"/>
          </p:nvPr>
        </p:nvSpPr>
        <p:spPr>
          <a:xfrm>
            <a:off x="838200" y="573159"/>
            <a:ext cx="10515600" cy="1325563"/>
          </a:xfrm>
        </p:spPr>
        <p:txBody>
          <a:bodyPr>
            <a:normAutofit/>
          </a:bodyPr>
          <a:lstStyle/>
          <a:p>
            <a:r>
              <a:rPr lang="es-ES" sz="8800" b="1" dirty="0">
                <a:solidFill>
                  <a:schemeClr val="bg1"/>
                </a:solidFill>
                <a:effectLst>
                  <a:outerShdw blurRad="38100" dist="38100" dir="2700000" algn="tl">
                    <a:srgbClr val="000000">
                      <a:alpha val="43137"/>
                    </a:srgbClr>
                  </a:outerShdw>
                </a:effectLst>
              </a:rPr>
              <a:t>Fase Empatizar</a:t>
            </a:r>
            <a:endParaRPr lang="es-PE" sz="8800" b="1"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C53DB43-04E3-20A9-BDA8-4FEE81184730}"/>
              </a:ext>
            </a:extLst>
          </p:cNvPr>
          <p:cNvSpPr>
            <a:spLocks noGrp="1"/>
          </p:cNvSpPr>
          <p:nvPr>
            <p:ph idx="1"/>
          </p:nvPr>
        </p:nvSpPr>
        <p:spPr>
          <a:xfrm>
            <a:off x="838200" y="2873014"/>
            <a:ext cx="10515600" cy="3023466"/>
          </a:xfrm>
        </p:spPr>
        <p:txBody>
          <a:bodyPr>
            <a:normAutofit fontScale="92500" lnSpcReduction="10000"/>
          </a:bodyPr>
          <a:lstStyle/>
          <a:p>
            <a:pPr marL="0" indent="0" algn="just">
              <a:buNone/>
            </a:pPr>
            <a:r>
              <a:rPr lang="es-ES" sz="3200" dirty="0"/>
              <a:t>comprender al usuario </a:t>
            </a:r>
          </a:p>
          <a:p>
            <a:pPr algn="just"/>
            <a:r>
              <a:rPr lang="es-ES" sz="3200" dirty="0"/>
              <a:t>Profunda comprensión de las necesidades de los usuarios implicados en la solución que estemos desarrollando, y también de su entorno. </a:t>
            </a:r>
          </a:p>
          <a:p>
            <a:pPr algn="just"/>
            <a:r>
              <a:rPr lang="es-ES" sz="3200" dirty="0"/>
              <a:t>Debemos ser capaces de ponernos en la piel o en los zapatos de dichas personas para ser capaces de generar soluciones consecuentes con sus realidades. </a:t>
            </a:r>
          </a:p>
        </p:txBody>
      </p:sp>
    </p:spTree>
    <p:extLst>
      <p:ext uri="{BB962C8B-B14F-4D97-AF65-F5344CB8AC3E}">
        <p14:creationId xmlns:p14="http://schemas.microsoft.com/office/powerpoint/2010/main" val="3136494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F9E4592-3F9E-92C7-7DC4-20F8DC8242E9}"/>
              </a:ext>
            </a:extLst>
          </p:cNvPr>
          <p:cNvPicPr>
            <a:picLocks noChangeAspect="1"/>
          </p:cNvPicPr>
          <p:nvPr/>
        </p:nvPicPr>
        <p:blipFill>
          <a:blip r:embed="rId2"/>
          <a:stretch>
            <a:fillRect/>
          </a:stretch>
        </p:blipFill>
        <p:spPr>
          <a:xfrm>
            <a:off x="640360" y="0"/>
            <a:ext cx="11551640" cy="6858000"/>
          </a:xfrm>
          <a:prstGeom prst="rect">
            <a:avLst/>
          </a:prstGeom>
        </p:spPr>
      </p:pic>
      <p:sp>
        <p:nvSpPr>
          <p:cNvPr id="6" name="Rectángulo 5">
            <a:extLst>
              <a:ext uri="{FF2B5EF4-FFF2-40B4-BE49-F238E27FC236}">
                <a16:creationId xmlns:a16="http://schemas.microsoft.com/office/drawing/2014/main" id="{7C3C2002-DACD-7AE8-E19B-48A562E1F43C}"/>
              </a:ext>
            </a:extLst>
          </p:cNvPr>
          <p:cNvSpPr/>
          <p:nvPr/>
        </p:nvSpPr>
        <p:spPr>
          <a:xfrm>
            <a:off x="0" y="0"/>
            <a:ext cx="748145" cy="6761018"/>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580285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6C3E71C-6965-17A3-9D0C-922C2CFD1607}"/>
              </a:ext>
            </a:extLst>
          </p:cNvPr>
          <p:cNvSpPr/>
          <p:nvPr/>
        </p:nvSpPr>
        <p:spPr>
          <a:xfrm>
            <a:off x="0" y="2161309"/>
            <a:ext cx="12192000" cy="2840181"/>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Marcador de contenido 2">
            <a:extLst>
              <a:ext uri="{FF2B5EF4-FFF2-40B4-BE49-F238E27FC236}">
                <a16:creationId xmlns:a16="http://schemas.microsoft.com/office/drawing/2014/main" id="{B18E8612-A944-9F60-0A01-3DC78E18D340}"/>
              </a:ext>
            </a:extLst>
          </p:cNvPr>
          <p:cNvSpPr>
            <a:spLocks noGrp="1"/>
          </p:cNvSpPr>
          <p:nvPr>
            <p:ph idx="1"/>
          </p:nvPr>
        </p:nvSpPr>
        <p:spPr>
          <a:xfrm>
            <a:off x="976746" y="2506662"/>
            <a:ext cx="10515600" cy="2148465"/>
          </a:xfrm>
        </p:spPr>
        <p:txBody>
          <a:bodyPr>
            <a:normAutofit fontScale="92500" lnSpcReduction="20000"/>
          </a:bodyPr>
          <a:lstStyle/>
          <a:p>
            <a:pPr marL="514350" indent="-514350">
              <a:buAutoNum type="arabicPeriod"/>
            </a:pPr>
            <a:r>
              <a:rPr lang="es-ES" sz="4000" dirty="0"/>
              <a:t>Mapa de empatía</a:t>
            </a:r>
          </a:p>
          <a:p>
            <a:pPr marL="514350" indent="-514350">
              <a:buAutoNum type="arabicPeriod"/>
            </a:pPr>
            <a:r>
              <a:rPr lang="es-ES" sz="4000" dirty="0"/>
              <a:t>Mapa de Actores </a:t>
            </a:r>
          </a:p>
          <a:p>
            <a:pPr marL="514350" indent="-514350">
              <a:buAutoNum type="arabicPeriod"/>
            </a:pPr>
            <a:r>
              <a:rPr lang="es-ES" sz="4000" dirty="0"/>
              <a:t>Observación encubierta. </a:t>
            </a:r>
          </a:p>
          <a:p>
            <a:pPr marL="514350" indent="-514350">
              <a:buAutoNum type="arabicPeriod"/>
            </a:pPr>
            <a:r>
              <a:rPr lang="es-ES" sz="4000" dirty="0"/>
              <a:t>Mapa de empatía</a:t>
            </a:r>
            <a:endParaRPr lang="es-PE" sz="4000" dirty="0"/>
          </a:p>
        </p:txBody>
      </p:sp>
      <p:sp>
        <p:nvSpPr>
          <p:cNvPr id="5" name="CuadroTexto 4">
            <a:extLst>
              <a:ext uri="{FF2B5EF4-FFF2-40B4-BE49-F238E27FC236}">
                <a16:creationId xmlns:a16="http://schemas.microsoft.com/office/drawing/2014/main" id="{DAE89957-14CE-0114-51D3-C0C10CC73C5C}"/>
              </a:ext>
            </a:extLst>
          </p:cNvPr>
          <p:cNvSpPr txBox="1"/>
          <p:nvPr/>
        </p:nvSpPr>
        <p:spPr>
          <a:xfrm>
            <a:off x="858982" y="1022061"/>
            <a:ext cx="4453463" cy="769441"/>
          </a:xfrm>
          <a:prstGeom prst="rect">
            <a:avLst/>
          </a:prstGeom>
          <a:noFill/>
        </p:spPr>
        <p:txBody>
          <a:bodyPr wrap="none" rtlCol="0">
            <a:spAutoFit/>
          </a:bodyPr>
          <a:lstStyle/>
          <a:p>
            <a:r>
              <a:rPr lang="es-ES" sz="4400" b="1" dirty="0"/>
              <a:t>Técnicas utilizadas</a:t>
            </a:r>
            <a:endParaRPr lang="es-PE" sz="4400" b="1" dirty="0"/>
          </a:p>
        </p:txBody>
      </p:sp>
    </p:spTree>
    <p:extLst>
      <p:ext uri="{BB962C8B-B14F-4D97-AF65-F5344CB8AC3E}">
        <p14:creationId xmlns:p14="http://schemas.microsoft.com/office/powerpoint/2010/main" val="2810443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C52314-9469-7D9F-2612-9E9132E92FDE}"/>
              </a:ext>
            </a:extLst>
          </p:cNvPr>
          <p:cNvSpPr>
            <a:spLocks noGrp="1"/>
          </p:cNvSpPr>
          <p:nvPr>
            <p:ph type="title"/>
          </p:nvPr>
        </p:nvSpPr>
        <p:spPr>
          <a:xfrm>
            <a:off x="838200" y="509868"/>
            <a:ext cx="10515600" cy="1325563"/>
          </a:xfrm>
        </p:spPr>
        <p:txBody>
          <a:bodyPr>
            <a:normAutofit fontScale="90000"/>
          </a:bodyPr>
          <a:lstStyle/>
          <a:p>
            <a:r>
              <a:rPr lang="es-ES" b="1" i="0" dirty="0">
                <a:solidFill>
                  <a:srgbClr val="000000"/>
                </a:solidFill>
                <a:effectLst/>
                <a:latin typeface="Montserrat" panose="00000500000000000000" pitchFamily="50" charset="0"/>
              </a:rPr>
              <a:t>¿Cuales son las etapas para realizar un Mapa de empatía?</a:t>
            </a:r>
            <a:br>
              <a:rPr lang="es-ES" b="0" i="0" dirty="0">
                <a:solidFill>
                  <a:srgbClr val="333333"/>
                </a:solidFill>
                <a:effectLst/>
                <a:latin typeface="Montserrat" panose="00000500000000000000" pitchFamily="50" charset="0"/>
              </a:rPr>
            </a:br>
            <a:endParaRPr lang="es-PE" dirty="0"/>
          </a:p>
        </p:txBody>
      </p:sp>
      <p:sp>
        <p:nvSpPr>
          <p:cNvPr id="3" name="Marcador de contenido 2">
            <a:extLst>
              <a:ext uri="{FF2B5EF4-FFF2-40B4-BE49-F238E27FC236}">
                <a16:creationId xmlns:a16="http://schemas.microsoft.com/office/drawing/2014/main" id="{ACA1618B-3D3D-AAB1-7098-3A3DB7592CDC}"/>
              </a:ext>
            </a:extLst>
          </p:cNvPr>
          <p:cNvSpPr>
            <a:spLocks noGrp="1"/>
          </p:cNvSpPr>
          <p:nvPr>
            <p:ph idx="1"/>
          </p:nvPr>
        </p:nvSpPr>
        <p:spPr>
          <a:xfrm>
            <a:off x="838200" y="1825625"/>
            <a:ext cx="10515600" cy="546100"/>
          </a:xfrm>
        </p:spPr>
        <p:txBody>
          <a:bodyPr>
            <a:normAutofit fontScale="92500" lnSpcReduction="10000"/>
          </a:bodyPr>
          <a:lstStyle/>
          <a:p>
            <a:pPr marL="0" indent="0" algn="just">
              <a:buNone/>
            </a:pPr>
            <a:r>
              <a:rPr lang="es-ES" sz="4000" b="1" i="0" dirty="0">
                <a:solidFill>
                  <a:srgbClr val="333333"/>
                </a:solidFill>
                <a:effectLst/>
                <a:latin typeface="Montserrat" panose="00000500000000000000" pitchFamily="50" charset="0"/>
              </a:rPr>
              <a:t>Segmenta </a:t>
            </a:r>
          </a:p>
        </p:txBody>
      </p:sp>
      <p:sp>
        <p:nvSpPr>
          <p:cNvPr id="4" name="Rectángulo 3">
            <a:extLst>
              <a:ext uri="{FF2B5EF4-FFF2-40B4-BE49-F238E27FC236}">
                <a16:creationId xmlns:a16="http://schemas.microsoft.com/office/drawing/2014/main" id="{318CE240-8C88-0591-3510-5E30BAB1A65A}"/>
              </a:ext>
            </a:extLst>
          </p:cNvPr>
          <p:cNvSpPr/>
          <p:nvPr/>
        </p:nvSpPr>
        <p:spPr>
          <a:xfrm>
            <a:off x="0" y="6259232"/>
            <a:ext cx="12192000" cy="546100"/>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5" name="CuadroTexto 4">
            <a:extLst>
              <a:ext uri="{FF2B5EF4-FFF2-40B4-BE49-F238E27FC236}">
                <a16:creationId xmlns:a16="http://schemas.microsoft.com/office/drawing/2014/main" id="{92904F4D-5F95-ECF3-DE90-E4845C73D9CB}"/>
              </a:ext>
            </a:extLst>
          </p:cNvPr>
          <p:cNvSpPr txBox="1"/>
          <p:nvPr/>
        </p:nvSpPr>
        <p:spPr>
          <a:xfrm>
            <a:off x="838200" y="2456795"/>
            <a:ext cx="10515600" cy="3447098"/>
          </a:xfrm>
          <a:prstGeom prst="rect">
            <a:avLst/>
          </a:prstGeom>
          <a:noFill/>
        </p:spPr>
        <p:txBody>
          <a:bodyPr wrap="square" rtlCol="0">
            <a:spAutoFit/>
          </a:bodyPr>
          <a:lstStyle/>
          <a:p>
            <a:pPr algn="just"/>
            <a:r>
              <a:rPr lang="es-ES" sz="2400" b="0" i="0" dirty="0">
                <a:solidFill>
                  <a:srgbClr val="333333"/>
                </a:solidFill>
                <a:effectLst/>
                <a:latin typeface="Montserrat" panose="00000500000000000000" pitchFamily="50" charset="0"/>
              </a:rPr>
              <a:t>Selecciona tu público objetivo de la manera tradicional, es decir, escoge una serie de atributos (demográficos, aficiones, cómo usa el producto…). Una vez hecho esto, agrúpalos en diferentes segmentos, ya que serán sobre los que focalizarás los esfuerzos del ejercicio. En este punto te recomendamos que priorices los arquetipos a investigar. ¿A qué nos referimos con esto? Tan importante es saber qué tipo de clientes son clave para tu negocio como saber cuáles no lo son. </a:t>
            </a:r>
            <a:endParaRPr lang="es-PE" sz="2400" dirty="0"/>
          </a:p>
          <a:p>
            <a:pPr algn="just"/>
            <a:endParaRPr lang="es-PE" sz="2600" dirty="0"/>
          </a:p>
        </p:txBody>
      </p:sp>
    </p:spTree>
    <p:extLst>
      <p:ext uri="{BB962C8B-B14F-4D97-AF65-F5344CB8AC3E}">
        <p14:creationId xmlns:p14="http://schemas.microsoft.com/office/powerpoint/2010/main" val="3995766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CDBABAB-7242-89E8-E03A-2B927F34C8BA}"/>
              </a:ext>
            </a:extLst>
          </p:cNvPr>
          <p:cNvSpPr>
            <a:spLocks noGrp="1"/>
          </p:cNvSpPr>
          <p:nvPr>
            <p:ph idx="1"/>
          </p:nvPr>
        </p:nvSpPr>
        <p:spPr>
          <a:xfrm>
            <a:off x="946673" y="1589508"/>
            <a:ext cx="10515600" cy="4351338"/>
          </a:xfrm>
        </p:spPr>
        <p:txBody>
          <a:bodyPr>
            <a:normAutofit fontScale="32500" lnSpcReduction="20000"/>
          </a:bodyPr>
          <a:lstStyle/>
          <a:p>
            <a:pPr marL="0" indent="0">
              <a:buNone/>
            </a:pPr>
            <a:endParaRPr lang="es-ES" sz="3600" b="1" i="0" dirty="0">
              <a:solidFill>
                <a:srgbClr val="333333"/>
              </a:solidFill>
              <a:effectLst/>
              <a:latin typeface="Montserrat" panose="00000500000000000000" pitchFamily="50" charset="0"/>
            </a:endParaRPr>
          </a:p>
          <a:p>
            <a:pPr marL="0" indent="0" algn="just">
              <a:lnSpc>
                <a:spcPct val="160000"/>
              </a:lnSpc>
              <a:buNone/>
            </a:pPr>
            <a:r>
              <a:rPr lang="es-ES" sz="7400" b="0" i="0" dirty="0">
                <a:solidFill>
                  <a:srgbClr val="333333"/>
                </a:solidFill>
                <a:effectLst/>
                <a:latin typeface="Montserrat" panose="00000500000000000000" pitchFamily="50" charset="0"/>
              </a:rPr>
              <a:t>¿Quieres convertirte en tu cliente? No pienses en segmentos sino en una persona que los represente. Por ejemplo, “Andrés tiene 35 años, vive a las afueras de Lima con su mujer y su hija. Trabaja en consultoría y le encanta el deporte”. La idea es que le des vida más allá de los números. Realiza una lista de preguntas que te gustaría hacerle a esa persona para entender mejor algunos aspectos como sus motivaciones de compra o criterios.</a:t>
            </a:r>
          </a:p>
          <a:p>
            <a:pPr marL="0" indent="0">
              <a:buNone/>
            </a:pPr>
            <a:endParaRPr lang="es-PE" dirty="0"/>
          </a:p>
        </p:txBody>
      </p:sp>
      <p:sp>
        <p:nvSpPr>
          <p:cNvPr id="4" name="CuadroTexto 3">
            <a:extLst>
              <a:ext uri="{FF2B5EF4-FFF2-40B4-BE49-F238E27FC236}">
                <a16:creationId xmlns:a16="http://schemas.microsoft.com/office/drawing/2014/main" id="{BCF00FAB-316B-2B28-C849-2C38773725CC}"/>
              </a:ext>
            </a:extLst>
          </p:cNvPr>
          <p:cNvSpPr txBox="1"/>
          <p:nvPr/>
        </p:nvSpPr>
        <p:spPr>
          <a:xfrm flipH="1">
            <a:off x="946673" y="760888"/>
            <a:ext cx="7551869" cy="984885"/>
          </a:xfrm>
          <a:prstGeom prst="rect">
            <a:avLst/>
          </a:prstGeom>
          <a:noFill/>
        </p:spPr>
        <p:txBody>
          <a:bodyPr wrap="square" rtlCol="0">
            <a:spAutoFit/>
          </a:bodyPr>
          <a:lstStyle/>
          <a:p>
            <a:r>
              <a:rPr lang="es-ES" sz="4800" b="1" i="0" dirty="0">
                <a:solidFill>
                  <a:srgbClr val="333333"/>
                </a:solidFill>
                <a:effectLst/>
                <a:latin typeface="Montserrat" panose="00000500000000000000" pitchFamily="50" charset="0"/>
              </a:rPr>
              <a:t>Humaniza</a:t>
            </a:r>
          </a:p>
          <a:p>
            <a:endParaRPr lang="es-PE" sz="900" dirty="0"/>
          </a:p>
        </p:txBody>
      </p:sp>
      <p:sp>
        <p:nvSpPr>
          <p:cNvPr id="5" name="Rectángulo 4">
            <a:extLst>
              <a:ext uri="{FF2B5EF4-FFF2-40B4-BE49-F238E27FC236}">
                <a16:creationId xmlns:a16="http://schemas.microsoft.com/office/drawing/2014/main" id="{6DFB00E7-72D3-1AAF-ABFF-2D14082EC691}"/>
              </a:ext>
            </a:extLst>
          </p:cNvPr>
          <p:cNvSpPr/>
          <p:nvPr/>
        </p:nvSpPr>
        <p:spPr>
          <a:xfrm>
            <a:off x="0" y="6259232"/>
            <a:ext cx="12192000" cy="546100"/>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759857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46171-9B5E-AE9B-3F6B-13F1494B8C1E}"/>
              </a:ext>
            </a:extLst>
          </p:cNvPr>
          <p:cNvSpPr>
            <a:spLocks noGrp="1"/>
          </p:cNvSpPr>
          <p:nvPr>
            <p:ph type="title"/>
          </p:nvPr>
        </p:nvSpPr>
        <p:spPr/>
        <p:txBody>
          <a:bodyPr/>
          <a:lstStyle/>
          <a:p>
            <a:r>
              <a:rPr lang="es-ES" b="1" i="0" dirty="0">
                <a:solidFill>
                  <a:srgbClr val="333333"/>
                </a:solidFill>
                <a:effectLst/>
                <a:latin typeface="Montserrat" panose="00000500000000000000" pitchFamily="50" charset="0"/>
              </a:rPr>
              <a:t>Empatiza</a:t>
            </a:r>
            <a:endParaRPr lang="es-PE" dirty="0"/>
          </a:p>
        </p:txBody>
      </p:sp>
      <p:sp>
        <p:nvSpPr>
          <p:cNvPr id="3" name="Marcador de contenido 2">
            <a:extLst>
              <a:ext uri="{FF2B5EF4-FFF2-40B4-BE49-F238E27FC236}">
                <a16:creationId xmlns:a16="http://schemas.microsoft.com/office/drawing/2014/main" id="{7FFE685C-81ED-E3FB-8395-E91E41AFA0AA}"/>
              </a:ext>
            </a:extLst>
          </p:cNvPr>
          <p:cNvSpPr>
            <a:spLocks noGrp="1"/>
          </p:cNvSpPr>
          <p:nvPr>
            <p:ph idx="1"/>
          </p:nvPr>
        </p:nvSpPr>
        <p:spPr/>
        <p:txBody>
          <a:bodyPr>
            <a:normAutofit/>
          </a:bodyPr>
          <a:lstStyle/>
          <a:p>
            <a:pPr marL="0" indent="0" algn="just">
              <a:lnSpc>
                <a:spcPct val="150000"/>
              </a:lnSpc>
              <a:buNone/>
            </a:pPr>
            <a:r>
              <a:rPr lang="es-ES" sz="3200" b="0" i="0" dirty="0">
                <a:solidFill>
                  <a:srgbClr val="333333"/>
                </a:solidFill>
                <a:effectLst/>
                <a:latin typeface="Montserrat" panose="00000500000000000000" pitchFamily="50" charset="0"/>
              </a:rPr>
              <a:t>Construye un Mapa de empatía por cada arquetipo de persona que hayas identificado. El mapa es el resultado de contestar a las preguntas anteriores, que son las que te permiten interiorizar aspectos más personales.</a:t>
            </a:r>
          </a:p>
          <a:p>
            <a:pPr algn="just">
              <a:lnSpc>
                <a:spcPct val="150000"/>
              </a:lnSpc>
            </a:pPr>
            <a:endParaRPr lang="es-PE" sz="3200" dirty="0"/>
          </a:p>
        </p:txBody>
      </p:sp>
    </p:spTree>
    <p:extLst>
      <p:ext uri="{BB962C8B-B14F-4D97-AF65-F5344CB8AC3E}">
        <p14:creationId xmlns:p14="http://schemas.microsoft.com/office/powerpoint/2010/main" val="2183759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CE7774A-FECF-CA58-4975-2AD8C92EF915}"/>
              </a:ext>
            </a:extLst>
          </p:cNvPr>
          <p:cNvSpPr/>
          <p:nvPr/>
        </p:nvSpPr>
        <p:spPr>
          <a:xfrm>
            <a:off x="0" y="4017819"/>
            <a:ext cx="12192000" cy="2840181"/>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Título 1">
            <a:extLst>
              <a:ext uri="{FF2B5EF4-FFF2-40B4-BE49-F238E27FC236}">
                <a16:creationId xmlns:a16="http://schemas.microsoft.com/office/drawing/2014/main" id="{AD5FBD56-EFAA-8D9B-C1B9-35CC3A14C299}"/>
              </a:ext>
            </a:extLst>
          </p:cNvPr>
          <p:cNvSpPr>
            <a:spLocks noGrp="1"/>
          </p:cNvSpPr>
          <p:nvPr>
            <p:ph type="title"/>
          </p:nvPr>
        </p:nvSpPr>
        <p:spPr>
          <a:xfrm>
            <a:off x="838200" y="365126"/>
            <a:ext cx="5521036" cy="687820"/>
          </a:xfrm>
        </p:spPr>
        <p:txBody>
          <a:bodyPr>
            <a:noAutofit/>
          </a:bodyPr>
          <a:lstStyle/>
          <a:p>
            <a:r>
              <a:rPr lang="es-ES" b="1" dirty="0"/>
              <a:t>Mapa de empatía</a:t>
            </a:r>
            <a:endParaRPr lang="es-PE" b="1" dirty="0"/>
          </a:p>
        </p:txBody>
      </p:sp>
      <p:pic>
        <p:nvPicPr>
          <p:cNvPr id="2050" name="Picture 2" descr="Qué es el mapa de empatía |  designthinking.gal">
            <a:extLst>
              <a:ext uri="{FF2B5EF4-FFF2-40B4-BE49-F238E27FC236}">
                <a16:creationId xmlns:a16="http://schemas.microsoft.com/office/drawing/2014/main" id="{4DDB13A4-E1D0-4E23-CE5B-5E98F2512C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268"/>
          <a:stretch/>
        </p:blipFill>
        <p:spPr bwMode="auto">
          <a:xfrm>
            <a:off x="2066313" y="1297854"/>
            <a:ext cx="8585845" cy="5439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977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ACD0D-3028-8155-77E0-F4C5839FB460}"/>
              </a:ext>
            </a:extLst>
          </p:cNvPr>
          <p:cNvSpPr>
            <a:spLocks noGrp="1"/>
          </p:cNvSpPr>
          <p:nvPr>
            <p:ph type="title"/>
          </p:nvPr>
        </p:nvSpPr>
        <p:spPr/>
        <p:txBody>
          <a:bodyPr>
            <a:normAutofit/>
          </a:bodyPr>
          <a:lstStyle/>
          <a:p>
            <a:r>
              <a:rPr lang="es-ES" sz="5400" b="1" i="0" dirty="0">
                <a:solidFill>
                  <a:srgbClr val="333333"/>
                </a:solidFill>
                <a:effectLst/>
                <a:latin typeface="Montserrat" panose="00000500000000000000" pitchFamily="50" charset="0"/>
              </a:rPr>
              <a:t>Valida</a:t>
            </a:r>
            <a:endParaRPr lang="es-PE" sz="5400" dirty="0"/>
          </a:p>
        </p:txBody>
      </p:sp>
      <p:sp>
        <p:nvSpPr>
          <p:cNvPr id="3" name="Marcador de contenido 2">
            <a:extLst>
              <a:ext uri="{FF2B5EF4-FFF2-40B4-BE49-F238E27FC236}">
                <a16:creationId xmlns:a16="http://schemas.microsoft.com/office/drawing/2014/main" id="{C3357287-98D3-6EF8-E35D-41CA38C3E7D6}"/>
              </a:ext>
            </a:extLst>
          </p:cNvPr>
          <p:cNvSpPr>
            <a:spLocks noGrp="1"/>
          </p:cNvSpPr>
          <p:nvPr>
            <p:ph idx="1"/>
          </p:nvPr>
        </p:nvSpPr>
        <p:spPr/>
        <p:txBody>
          <a:bodyPr>
            <a:normAutofit lnSpcReduction="10000"/>
          </a:bodyPr>
          <a:lstStyle/>
          <a:p>
            <a:pPr marL="0" indent="0" algn="just">
              <a:lnSpc>
                <a:spcPct val="150000"/>
              </a:lnSpc>
              <a:buNone/>
            </a:pPr>
            <a:r>
              <a:rPr lang="es-ES" sz="3200" b="0" i="0" dirty="0">
                <a:solidFill>
                  <a:srgbClr val="333333"/>
                </a:solidFill>
                <a:effectLst/>
                <a:latin typeface="Montserrat" panose="00000500000000000000" pitchFamily="50" charset="0"/>
              </a:rPr>
              <a:t>Ahora toca conocer de primera mano si las hipótesis que has definido en el Mapa de empatía son reales. ¡Es el momento de salir a la calle! Realiza entrevistas a personas que reflejen las características de los arquetipos definidos en los mapas y comprueba si estás o no en lo cierto.</a:t>
            </a:r>
          </a:p>
          <a:p>
            <a:pPr algn="just">
              <a:lnSpc>
                <a:spcPct val="150000"/>
              </a:lnSpc>
            </a:pPr>
            <a:endParaRPr lang="es-PE" sz="3200" dirty="0"/>
          </a:p>
        </p:txBody>
      </p:sp>
    </p:spTree>
    <p:extLst>
      <p:ext uri="{BB962C8B-B14F-4D97-AF65-F5344CB8AC3E}">
        <p14:creationId xmlns:p14="http://schemas.microsoft.com/office/powerpoint/2010/main" val="136470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descr="Mapa de Empatía: qué es y cómo hacerlo en 6 pasos + ejemplos">
            <a:extLst>
              <a:ext uri="{FF2B5EF4-FFF2-40B4-BE49-F238E27FC236}">
                <a16:creationId xmlns:a16="http://schemas.microsoft.com/office/drawing/2014/main" id="{2D7FC034-3A5C-20E7-98A9-306403455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183" y="156448"/>
            <a:ext cx="9258300" cy="654510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6D992D3B-FCDC-7A46-F0AB-A27B2DBA17D3}"/>
              </a:ext>
            </a:extLst>
          </p:cNvPr>
          <p:cNvSpPr/>
          <p:nvPr/>
        </p:nvSpPr>
        <p:spPr>
          <a:xfrm>
            <a:off x="0" y="6562165"/>
            <a:ext cx="12192000" cy="295835"/>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345724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66EB9F-6A78-1A82-BE0A-77596C63FBEC}"/>
              </a:ext>
            </a:extLst>
          </p:cNvPr>
          <p:cNvSpPr>
            <a:spLocks noGrp="1"/>
          </p:cNvSpPr>
          <p:nvPr>
            <p:ph type="title"/>
          </p:nvPr>
        </p:nvSpPr>
        <p:spPr/>
        <p:txBody>
          <a:bodyPr>
            <a:normAutofit/>
          </a:bodyPr>
          <a:lstStyle/>
          <a:p>
            <a:r>
              <a:rPr lang="es-ES" sz="6000" b="1" dirty="0"/>
              <a:t>Mapa de actores</a:t>
            </a:r>
            <a:endParaRPr lang="es-PE" sz="6000" b="1" dirty="0"/>
          </a:p>
        </p:txBody>
      </p:sp>
      <p:sp>
        <p:nvSpPr>
          <p:cNvPr id="6" name="CuadroTexto 5">
            <a:extLst>
              <a:ext uri="{FF2B5EF4-FFF2-40B4-BE49-F238E27FC236}">
                <a16:creationId xmlns:a16="http://schemas.microsoft.com/office/drawing/2014/main" id="{93EA92CA-47DC-3163-131E-62A2F2A915F9}"/>
              </a:ext>
            </a:extLst>
          </p:cNvPr>
          <p:cNvSpPr txBox="1"/>
          <p:nvPr/>
        </p:nvSpPr>
        <p:spPr>
          <a:xfrm>
            <a:off x="1375267" y="1986360"/>
            <a:ext cx="8818418" cy="3046988"/>
          </a:xfrm>
          <a:prstGeom prst="rect">
            <a:avLst/>
          </a:prstGeom>
          <a:noFill/>
        </p:spPr>
        <p:txBody>
          <a:bodyPr wrap="square" rtlCol="0">
            <a:spAutoFit/>
          </a:bodyPr>
          <a:lstStyle/>
          <a:p>
            <a:pPr algn="just"/>
            <a:r>
              <a:rPr lang="es-ES" sz="3200" dirty="0"/>
              <a:t>Es una herramienta que sirve para identificar a las personas, entidades y administraciones que intervienen dentro de un negocio, industria o sistema, así como las relaciones que se establecen entre cada una de ellas para determinar grado de influencia</a:t>
            </a:r>
            <a:endParaRPr lang="es-PE" sz="3200" dirty="0"/>
          </a:p>
        </p:txBody>
      </p:sp>
      <p:sp>
        <p:nvSpPr>
          <p:cNvPr id="7" name="Rectángulo 6">
            <a:extLst>
              <a:ext uri="{FF2B5EF4-FFF2-40B4-BE49-F238E27FC236}">
                <a16:creationId xmlns:a16="http://schemas.microsoft.com/office/drawing/2014/main" id="{709768AB-407F-CB2B-25D7-5A8DB1A3953F}"/>
              </a:ext>
            </a:extLst>
          </p:cNvPr>
          <p:cNvSpPr/>
          <p:nvPr/>
        </p:nvSpPr>
        <p:spPr>
          <a:xfrm>
            <a:off x="0" y="5329021"/>
            <a:ext cx="12192000" cy="1528979"/>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221231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5E16BBE2-B1D9-0979-3996-153D0EF7CDBF}"/>
              </a:ext>
            </a:extLst>
          </p:cNvPr>
          <p:cNvSpPr/>
          <p:nvPr/>
        </p:nvSpPr>
        <p:spPr>
          <a:xfrm>
            <a:off x="0" y="-2"/>
            <a:ext cx="8382000" cy="6858000"/>
          </a:xfrm>
          <a:prstGeom prst="rect">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Elipse 8">
            <a:extLst>
              <a:ext uri="{FF2B5EF4-FFF2-40B4-BE49-F238E27FC236}">
                <a16:creationId xmlns:a16="http://schemas.microsoft.com/office/drawing/2014/main" id="{FCD22549-364B-11FB-D6F3-CA23D8079C47}"/>
              </a:ext>
            </a:extLst>
          </p:cNvPr>
          <p:cNvSpPr/>
          <p:nvPr/>
        </p:nvSpPr>
        <p:spPr>
          <a:xfrm>
            <a:off x="858980" y="864393"/>
            <a:ext cx="5209310" cy="512921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8" name="Elipse 7">
            <a:extLst>
              <a:ext uri="{FF2B5EF4-FFF2-40B4-BE49-F238E27FC236}">
                <a16:creationId xmlns:a16="http://schemas.microsoft.com/office/drawing/2014/main" id="{D71885E4-9F4C-231F-C1E4-84506AE2A0EE}"/>
              </a:ext>
            </a:extLst>
          </p:cNvPr>
          <p:cNvSpPr/>
          <p:nvPr/>
        </p:nvSpPr>
        <p:spPr>
          <a:xfrm>
            <a:off x="1475509" y="1511452"/>
            <a:ext cx="3976254" cy="3835095"/>
          </a:xfrm>
          <a:prstGeom prst="ellipse">
            <a:avLst/>
          </a:prstGeom>
          <a:solidFill>
            <a:srgbClr val="FFFF00">
              <a:alpha val="5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Elipse 6">
            <a:extLst>
              <a:ext uri="{FF2B5EF4-FFF2-40B4-BE49-F238E27FC236}">
                <a16:creationId xmlns:a16="http://schemas.microsoft.com/office/drawing/2014/main" id="{B1137B97-EEC5-A48C-A1AE-E1EE6FD4CACE}"/>
              </a:ext>
            </a:extLst>
          </p:cNvPr>
          <p:cNvSpPr/>
          <p:nvPr/>
        </p:nvSpPr>
        <p:spPr>
          <a:xfrm>
            <a:off x="2067790" y="2055759"/>
            <a:ext cx="2791691" cy="27464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solidFill>
                <a:schemeClr val="tx1"/>
              </a:solidFill>
            </a:endParaRPr>
          </a:p>
        </p:txBody>
      </p:sp>
      <p:sp>
        <p:nvSpPr>
          <p:cNvPr id="6" name="Elipse 5">
            <a:extLst>
              <a:ext uri="{FF2B5EF4-FFF2-40B4-BE49-F238E27FC236}">
                <a16:creationId xmlns:a16="http://schemas.microsoft.com/office/drawing/2014/main" id="{B429E6A5-1ED4-F08D-AD25-6E7617CC1713}"/>
              </a:ext>
            </a:extLst>
          </p:cNvPr>
          <p:cNvSpPr/>
          <p:nvPr/>
        </p:nvSpPr>
        <p:spPr>
          <a:xfrm>
            <a:off x="2706897" y="2645784"/>
            <a:ext cx="1578483" cy="1526165"/>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USUARIO</a:t>
            </a:r>
            <a:endParaRPr lang="es-PE" b="1" dirty="0">
              <a:solidFill>
                <a:schemeClr val="tx1"/>
              </a:solidFill>
            </a:endParaRPr>
          </a:p>
        </p:txBody>
      </p:sp>
      <p:sp>
        <p:nvSpPr>
          <p:cNvPr id="11" name="CuadroTexto 10">
            <a:extLst>
              <a:ext uri="{FF2B5EF4-FFF2-40B4-BE49-F238E27FC236}">
                <a16:creationId xmlns:a16="http://schemas.microsoft.com/office/drawing/2014/main" id="{C3265AEC-2599-15A4-B93E-7DA934062522}"/>
              </a:ext>
            </a:extLst>
          </p:cNvPr>
          <p:cNvSpPr txBox="1"/>
          <p:nvPr/>
        </p:nvSpPr>
        <p:spPr>
          <a:xfrm>
            <a:off x="2949441" y="4027418"/>
            <a:ext cx="4412362" cy="584775"/>
          </a:xfrm>
          <a:prstGeom prst="rect">
            <a:avLst/>
          </a:prstGeom>
          <a:noFill/>
        </p:spPr>
        <p:txBody>
          <a:bodyPr wrap="none" rtlCol="0">
            <a:spAutoFit/>
          </a:bodyPr>
          <a:lstStyle/>
          <a:p>
            <a:r>
              <a:rPr lang="es-ES" sz="3200" b="1" dirty="0"/>
              <a:t>INTERESADOS INTERNOS</a:t>
            </a:r>
            <a:endParaRPr lang="es-PE" sz="3200" b="1" dirty="0"/>
          </a:p>
        </p:txBody>
      </p:sp>
      <p:sp>
        <p:nvSpPr>
          <p:cNvPr id="12" name="CuadroTexto 11">
            <a:extLst>
              <a:ext uri="{FF2B5EF4-FFF2-40B4-BE49-F238E27FC236}">
                <a16:creationId xmlns:a16="http://schemas.microsoft.com/office/drawing/2014/main" id="{A5F990AC-0D1B-55FB-7BAA-88C40547934D}"/>
              </a:ext>
            </a:extLst>
          </p:cNvPr>
          <p:cNvSpPr txBox="1"/>
          <p:nvPr/>
        </p:nvSpPr>
        <p:spPr>
          <a:xfrm>
            <a:off x="3600172" y="864393"/>
            <a:ext cx="4458849" cy="584775"/>
          </a:xfrm>
          <a:prstGeom prst="rect">
            <a:avLst/>
          </a:prstGeom>
          <a:noFill/>
        </p:spPr>
        <p:txBody>
          <a:bodyPr wrap="none" rtlCol="0">
            <a:spAutoFit/>
          </a:bodyPr>
          <a:lstStyle/>
          <a:p>
            <a:r>
              <a:rPr lang="es-ES" sz="3200" b="1" dirty="0"/>
              <a:t>INTERESADOS EXTERNOS</a:t>
            </a:r>
            <a:endParaRPr lang="es-PE" sz="3200" b="1" dirty="0"/>
          </a:p>
        </p:txBody>
      </p:sp>
      <p:sp>
        <p:nvSpPr>
          <p:cNvPr id="13" name="CuadroTexto 12">
            <a:extLst>
              <a:ext uri="{FF2B5EF4-FFF2-40B4-BE49-F238E27FC236}">
                <a16:creationId xmlns:a16="http://schemas.microsoft.com/office/drawing/2014/main" id="{514999CC-675C-1CE8-579B-C794DB73F6AC}"/>
              </a:ext>
            </a:extLst>
          </p:cNvPr>
          <p:cNvSpPr txBox="1"/>
          <p:nvPr/>
        </p:nvSpPr>
        <p:spPr>
          <a:xfrm>
            <a:off x="4886210" y="2448497"/>
            <a:ext cx="2980688" cy="1077218"/>
          </a:xfrm>
          <a:prstGeom prst="rect">
            <a:avLst/>
          </a:prstGeom>
          <a:noFill/>
        </p:spPr>
        <p:txBody>
          <a:bodyPr wrap="none" rtlCol="0">
            <a:spAutoFit/>
          </a:bodyPr>
          <a:lstStyle/>
          <a:p>
            <a:r>
              <a:rPr lang="es-ES" sz="3200" b="1" dirty="0"/>
              <a:t>CONEXIÓN CON </a:t>
            </a:r>
          </a:p>
          <a:p>
            <a:r>
              <a:rPr lang="es-ES" sz="3200" b="1" dirty="0"/>
              <a:t>INTERESADOS</a:t>
            </a:r>
            <a:endParaRPr lang="es-PE" sz="3200" b="1" dirty="0"/>
          </a:p>
        </p:txBody>
      </p:sp>
      <p:sp>
        <p:nvSpPr>
          <p:cNvPr id="14" name="CuadroTexto 13">
            <a:extLst>
              <a:ext uri="{FF2B5EF4-FFF2-40B4-BE49-F238E27FC236}">
                <a16:creationId xmlns:a16="http://schemas.microsoft.com/office/drawing/2014/main" id="{B6A65279-AFBA-EED5-84C2-CB6BC2DC2A4D}"/>
              </a:ext>
            </a:extLst>
          </p:cNvPr>
          <p:cNvSpPr txBox="1"/>
          <p:nvPr/>
        </p:nvSpPr>
        <p:spPr>
          <a:xfrm>
            <a:off x="9458325" y="4617597"/>
            <a:ext cx="2263601" cy="1569660"/>
          </a:xfrm>
          <a:prstGeom prst="rect">
            <a:avLst/>
          </a:prstGeom>
          <a:noFill/>
        </p:spPr>
        <p:txBody>
          <a:bodyPr wrap="square" rtlCol="0">
            <a:spAutoFit/>
          </a:bodyPr>
          <a:lstStyle/>
          <a:p>
            <a:r>
              <a:rPr lang="es-ES" sz="2400" b="1" dirty="0"/>
              <a:t>Viajeros</a:t>
            </a:r>
          </a:p>
          <a:p>
            <a:r>
              <a:rPr lang="es-ES" sz="2400" b="1" dirty="0"/>
              <a:t>Amigos</a:t>
            </a:r>
          </a:p>
          <a:p>
            <a:r>
              <a:rPr lang="es-ES" sz="2400" b="1" dirty="0"/>
              <a:t>Familiares</a:t>
            </a:r>
          </a:p>
          <a:p>
            <a:r>
              <a:rPr lang="es-ES" sz="2400" b="1" dirty="0"/>
              <a:t>Jefe / Empresa</a:t>
            </a:r>
            <a:endParaRPr lang="es-PE" sz="2400" b="1" dirty="0"/>
          </a:p>
        </p:txBody>
      </p:sp>
      <p:sp>
        <p:nvSpPr>
          <p:cNvPr id="15" name="CuadroTexto 14">
            <a:extLst>
              <a:ext uri="{FF2B5EF4-FFF2-40B4-BE49-F238E27FC236}">
                <a16:creationId xmlns:a16="http://schemas.microsoft.com/office/drawing/2014/main" id="{DD03FA2A-C142-3994-72F5-FD11FAEEFB62}"/>
              </a:ext>
            </a:extLst>
          </p:cNvPr>
          <p:cNvSpPr txBox="1"/>
          <p:nvPr/>
        </p:nvSpPr>
        <p:spPr>
          <a:xfrm>
            <a:off x="9601200" y="371950"/>
            <a:ext cx="2980687" cy="1569660"/>
          </a:xfrm>
          <a:prstGeom prst="rect">
            <a:avLst/>
          </a:prstGeom>
          <a:noFill/>
        </p:spPr>
        <p:txBody>
          <a:bodyPr wrap="square" rtlCol="0">
            <a:spAutoFit/>
          </a:bodyPr>
          <a:lstStyle/>
          <a:p>
            <a:r>
              <a:rPr lang="es-ES" sz="2400" b="1" dirty="0"/>
              <a:t>Hoteles</a:t>
            </a:r>
          </a:p>
          <a:p>
            <a:r>
              <a:rPr lang="es-ES" sz="2400" b="1" dirty="0"/>
              <a:t>Restaurantes</a:t>
            </a:r>
          </a:p>
          <a:p>
            <a:r>
              <a:rPr lang="es-ES" sz="2400" b="1" dirty="0"/>
              <a:t>Aerolíneas</a:t>
            </a:r>
          </a:p>
          <a:p>
            <a:r>
              <a:rPr lang="es-ES" sz="2400" b="1" dirty="0"/>
              <a:t>Renta de autos</a:t>
            </a:r>
            <a:endParaRPr lang="es-PE" sz="2400" b="1" dirty="0"/>
          </a:p>
        </p:txBody>
      </p:sp>
      <p:sp>
        <p:nvSpPr>
          <p:cNvPr id="16" name="CuadroTexto 15">
            <a:extLst>
              <a:ext uri="{FF2B5EF4-FFF2-40B4-BE49-F238E27FC236}">
                <a16:creationId xmlns:a16="http://schemas.microsoft.com/office/drawing/2014/main" id="{A51E39E8-EDDE-AED1-13F8-1BB12514059B}"/>
              </a:ext>
            </a:extLst>
          </p:cNvPr>
          <p:cNvSpPr txBox="1"/>
          <p:nvPr/>
        </p:nvSpPr>
        <p:spPr>
          <a:xfrm>
            <a:off x="9601200" y="2373731"/>
            <a:ext cx="2590800" cy="1938992"/>
          </a:xfrm>
          <a:prstGeom prst="rect">
            <a:avLst/>
          </a:prstGeom>
          <a:noFill/>
        </p:spPr>
        <p:txBody>
          <a:bodyPr wrap="square" rtlCol="0">
            <a:spAutoFit/>
          </a:bodyPr>
          <a:lstStyle/>
          <a:p>
            <a:r>
              <a:rPr lang="es-ES" sz="2400" b="1" dirty="0"/>
              <a:t>Agencia de viajes</a:t>
            </a:r>
          </a:p>
          <a:p>
            <a:r>
              <a:rPr lang="es-ES" sz="2400" b="1" dirty="0"/>
              <a:t>Agencias de </a:t>
            </a:r>
          </a:p>
          <a:p>
            <a:r>
              <a:rPr lang="es-ES" sz="2400" b="1" dirty="0"/>
              <a:t>experiencias</a:t>
            </a:r>
          </a:p>
          <a:p>
            <a:r>
              <a:rPr lang="es-ES" sz="2400" b="1" dirty="0"/>
              <a:t>Aeropuertos</a:t>
            </a:r>
          </a:p>
          <a:p>
            <a:r>
              <a:rPr lang="es-ES" sz="2400" b="1" dirty="0"/>
              <a:t>Bancos</a:t>
            </a:r>
            <a:endParaRPr lang="es-PE" sz="2400" b="1" dirty="0"/>
          </a:p>
        </p:txBody>
      </p:sp>
      <p:cxnSp>
        <p:nvCxnSpPr>
          <p:cNvPr id="18" name="Conector: angular 17">
            <a:extLst>
              <a:ext uri="{FF2B5EF4-FFF2-40B4-BE49-F238E27FC236}">
                <a16:creationId xmlns:a16="http://schemas.microsoft.com/office/drawing/2014/main" id="{5F3F2E3E-FD31-621B-F70F-7D6EB9FC8BC6}"/>
              </a:ext>
            </a:extLst>
          </p:cNvPr>
          <p:cNvCxnSpPr>
            <a:cxnSpLocks/>
          </p:cNvCxnSpPr>
          <p:nvPr/>
        </p:nvCxnSpPr>
        <p:spPr>
          <a:xfrm>
            <a:off x="7361803" y="4319805"/>
            <a:ext cx="1879177" cy="895133"/>
          </a:xfrm>
          <a:prstGeom prst="bentConnector3">
            <a:avLst>
              <a:gd name="adj1" fmla="val 40876"/>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Conector: angular 22">
            <a:extLst>
              <a:ext uri="{FF2B5EF4-FFF2-40B4-BE49-F238E27FC236}">
                <a16:creationId xmlns:a16="http://schemas.microsoft.com/office/drawing/2014/main" id="{66F478C2-642A-FBC3-4295-E0C933CD8C82}"/>
              </a:ext>
            </a:extLst>
          </p:cNvPr>
          <p:cNvCxnSpPr>
            <a:cxnSpLocks/>
            <a:endCxn id="16" idx="1"/>
          </p:cNvCxnSpPr>
          <p:nvPr/>
        </p:nvCxnSpPr>
        <p:spPr>
          <a:xfrm>
            <a:off x="7866898" y="3043238"/>
            <a:ext cx="1734302" cy="299989"/>
          </a:xfrm>
          <a:prstGeom prst="bentConnector3">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Conector: angular 25">
            <a:extLst>
              <a:ext uri="{FF2B5EF4-FFF2-40B4-BE49-F238E27FC236}">
                <a16:creationId xmlns:a16="http://schemas.microsoft.com/office/drawing/2014/main" id="{093D0DDD-2536-523A-E285-A7698CC40F14}"/>
              </a:ext>
            </a:extLst>
          </p:cNvPr>
          <p:cNvCxnSpPr/>
          <p:nvPr/>
        </p:nvCxnSpPr>
        <p:spPr>
          <a:xfrm>
            <a:off x="8192955" y="1156780"/>
            <a:ext cx="1265370" cy="354672"/>
          </a:xfrm>
          <a:prstGeom prst="bentConnector3">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8378217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429</Words>
  <Application>Microsoft Office PowerPoint</Application>
  <PresentationFormat>Panorámica</PresentationFormat>
  <Paragraphs>40</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Calibri</vt:lpstr>
      <vt:lpstr>Calibri Light</vt:lpstr>
      <vt:lpstr>Montserrat</vt:lpstr>
      <vt:lpstr>Tema de Office</vt:lpstr>
      <vt:lpstr>Fase Empatizar</vt:lpstr>
      <vt:lpstr>Presentación de PowerPoint</vt:lpstr>
      <vt:lpstr>Presentación de PowerPoint</vt:lpstr>
      <vt:lpstr>¿Cuales son las etapas para realizar un Mapa de empatía? </vt:lpstr>
      <vt:lpstr>Presentación de PowerPoint</vt:lpstr>
      <vt:lpstr>Empatiza</vt:lpstr>
      <vt:lpstr>Mapa de empatía</vt:lpstr>
      <vt:lpstr>Valida</vt:lpstr>
      <vt:lpstr>Presentación de PowerPoint</vt:lpstr>
      <vt:lpstr>Mapa de actores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Fase Empatizar</dc:title>
  <dc:creator>Freddy Hervias</dc:creator>
  <cp:lastModifiedBy>Freddy Hervias</cp:lastModifiedBy>
  <cp:revision>1</cp:revision>
  <dcterms:created xsi:type="dcterms:W3CDTF">2024-03-27T15:40:57Z</dcterms:created>
  <dcterms:modified xsi:type="dcterms:W3CDTF">2024-03-27T15:43:45Z</dcterms:modified>
</cp:coreProperties>
</file>