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65" r:id="rId3"/>
    <p:sldId id="259" r:id="rId4"/>
    <p:sldId id="262" r:id="rId5"/>
    <p:sldId id="263" r:id="rId6"/>
    <p:sldId id="261" r:id="rId7"/>
    <p:sldId id="264" r:id="rId8"/>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1FBDE8A3-69A8-43A0-A8F3-1207A16C0CCF}" type="datetimeFigureOut">
              <a:rPr lang="es-MX" smtClean="0"/>
              <a:t>11/04/2024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15FA21D-F733-44B8-8673-982B6A91BF13}" type="slidenum">
              <a:rPr lang="es-MX" smtClean="0"/>
              <a:t>‹Nº›</a:t>
            </a:fld>
            <a:endParaRPr lang="es-MX"/>
          </a:p>
        </p:txBody>
      </p:sp>
    </p:spTree>
    <p:extLst>
      <p:ext uri="{BB962C8B-B14F-4D97-AF65-F5344CB8AC3E}">
        <p14:creationId xmlns:p14="http://schemas.microsoft.com/office/powerpoint/2010/main" val="2210229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FBDE8A3-69A8-43A0-A8F3-1207A16C0CCF}" type="datetimeFigureOut">
              <a:rPr lang="es-MX" smtClean="0"/>
              <a:t>11/04/2024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15FA21D-F733-44B8-8673-982B6A91BF13}" type="slidenum">
              <a:rPr lang="es-MX" smtClean="0"/>
              <a:t>‹Nº›</a:t>
            </a:fld>
            <a:endParaRPr lang="es-MX"/>
          </a:p>
        </p:txBody>
      </p:sp>
    </p:spTree>
    <p:extLst>
      <p:ext uri="{BB962C8B-B14F-4D97-AF65-F5344CB8AC3E}">
        <p14:creationId xmlns:p14="http://schemas.microsoft.com/office/powerpoint/2010/main" val="1518551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FBDE8A3-69A8-43A0-A8F3-1207A16C0CCF}" type="datetimeFigureOut">
              <a:rPr lang="es-MX" smtClean="0"/>
              <a:t>11/04/2024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15FA21D-F733-44B8-8673-982B6A91BF13}" type="slidenum">
              <a:rPr lang="es-MX" smtClean="0"/>
              <a:t>‹Nº›</a:t>
            </a:fld>
            <a:endParaRPr lang="es-MX"/>
          </a:p>
        </p:txBody>
      </p:sp>
    </p:spTree>
    <p:extLst>
      <p:ext uri="{BB962C8B-B14F-4D97-AF65-F5344CB8AC3E}">
        <p14:creationId xmlns:p14="http://schemas.microsoft.com/office/powerpoint/2010/main" val="2421660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8" name="Date Placeholder 7"/>
          <p:cNvSpPr>
            <a:spLocks noGrp="1"/>
          </p:cNvSpPr>
          <p:nvPr>
            <p:ph type="dt" sz="half" idx="10"/>
          </p:nvPr>
        </p:nvSpPr>
        <p:spPr/>
        <p:txBody>
          <a:bodyPr/>
          <a:lstStyle/>
          <a:p>
            <a:fld id="{1FBDE8A3-69A8-43A0-A8F3-1207A16C0CCF}" type="datetimeFigureOut">
              <a:rPr lang="es-MX" smtClean="0"/>
              <a:t>11/04/2024</a:t>
            </a:fld>
            <a:endParaRPr lang="es-MX"/>
          </a:p>
        </p:txBody>
      </p:sp>
      <p:sp>
        <p:nvSpPr>
          <p:cNvPr id="9" name="Footer Placeholder 8"/>
          <p:cNvSpPr>
            <a:spLocks noGrp="1"/>
          </p:cNvSpPr>
          <p:nvPr>
            <p:ph type="ftr" sz="quarter" idx="11"/>
          </p:nvPr>
        </p:nvSpPr>
        <p:spPr/>
        <p:txBody>
          <a:bodyPr/>
          <a:lstStyle/>
          <a:p>
            <a:endParaRPr lang="es-MX"/>
          </a:p>
        </p:txBody>
      </p:sp>
      <p:sp>
        <p:nvSpPr>
          <p:cNvPr id="10" name="Slide Number Placeholder 9"/>
          <p:cNvSpPr>
            <a:spLocks noGrp="1"/>
          </p:cNvSpPr>
          <p:nvPr>
            <p:ph type="sldNum" sz="quarter" idx="12"/>
          </p:nvPr>
        </p:nvSpPr>
        <p:spPr/>
        <p:txBody>
          <a:bodyPr/>
          <a:lstStyle/>
          <a:p>
            <a:fld id="{315FA21D-F733-44B8-8673-982B6A91BF13}" type="slidenum">
              <a:rPr lang="es-MX" smtClean="0"/>
              <a:t>‹Nº›</a:t>
            </a:fld>
            <a:endParaRPr lang="es-MX"/>
          </a:p>
        </p:txBody>
      </p:sp>
    </p:spTree>
    <p:extLst>
      <p:ext uri="{BB962C8B-B14F-4D97-AF65-F5344CB8AC3E}">
        <p14:creationId xmlns:p14="http://schemas.microsoft.com/office/powerpoint/2010/main" val="1721930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2" name="Date Placeholder 1"/>
          <p:cNvSpPr>
            <a:spLocks noGrp="1"/>
          </p:cNvSpPr>
          <p:nvPr>
            <p:ph type="dt" sz="half" idx="10"/>
          </p:nvPr>
        </p:nvSpPr>
        <p:spPr/>
        <p:txBody>
          <a:bodyPr/>
          <a:lstStyle/>
          <a:p>
            <a:fld id="{1FBDE8A3-69A8-43A0-A8F3-1207A16C0CCF}" type="datetimeFigureOut">
              <a:rPr lang="es-MX" smtClean="0"/>
              <a:t>11/04/2024</a:t>
            </a:fld>
            <a:endParaRPr lang="es-MX"/>
          </a:p>
        </p:txBody>
      </p:sp>
      <p:sp>
        <p:nvSpPr>
          <p:cNvPr id="11" name="Footer Placeholder 10"/>
          <p:cNvSpPr>
            <a:spLocks noGrp="1"/>
          </p:cNvSpPr>
          <p:nvPr>
            <p:ph type="ftr" sz="quarter" idx="11"/>
          </p:nvPr>
        </p:nvSpPr>
        <p:spPr/>
        <p:txBody>
          <a:bodyPr/>
          <a:lstStyle/>
          <a:p>
            <a:endParaRPr lang="es-MX"/>
          </a:p>
        </p:txBody>
      </p:sp>
      <p:sp>
        <p:nvSpPr>
          <p:cNvPr id="12" name="Slide Number Placeholder 11"/>
          <p:cNvSpPr>
            <a:spLocks noGrp="1"/>
          </p:cNvSpPr>
          <p:nvPr>
            <p:ph type="sldNum" sz="quarter" idx="12"/>
          </p:nvPr>
        </p:nvSpPr>
        <p:spPr/>
        <p:txBody>
          <a:bodyPr/>
          <a:lstStyle/>
          <a:p>
            <a:fld id="{315FA21D-F733-44B8-8673-982B6A91BF13}" type="slidenum">
              <a:rPr lang="es-MX" smtClean="0"/>
              <a:t>‹Nº›</a:t>
            </a:fld>
            <a:endParaRPr lang="es-MX"/>
          </a:p>
        </p:txBody>
      </p:sp>
    </p:spTree>
    <p:extLst>
      <p:ext uri="{BB962C8B-B14F-4D97-AF65-F5344CB8AC3E}">
        <p14:creationId xmlns:p14="http://schemas.microsoft.com/office/powerpoint/2010/main" val="1508719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a:t>Haga clic para modificar el estilo de título del patrón</a:t>
            </a:r>
            <a:endParaRPr lang="en-US" dirty="0"/>
          </a:p>
        </p:txBody>
      </p:sp>
      <p:sp>
        <p:nvSpPr>
          <p:cNvPr id="2" name="Date Placeholder 1"/>
          <p:cNvSpPr>
            <a:spLocks noGrp="1"/>
          </p:cNvSpPr>
          <p:nvPr>
            <p:ph type="dt" sz="half" idx="10"/>
          </p:nvPr>
        </p:nvSpPr>
        <p:spPr/>
        <p:txBody>
          <a:bodyPr/>
          <a:lstStyle/>
          <a:p>
            <a:fld id="{1FBDE8A3-69A8-43A0-A8F3-1207A16C0CCF}" type="datetimeFigureOut">
              <a:rPr lang="es-MX" smtClean="0"/>
              <a:t>11/04/2024</a:t>
            </a:fld>
            <a:endParaRPr lang="es-MX"/>
          </a:p>
        </p:txBody>
      </p:sp>
      <p:sp>
        <p:nvSpPr>
          <p:cNvPr id="7" name="Footer Placeholder 6"/>
          <p:cNvSpPr>
            <a:spLocks noGrp="1"/>
          </p:cNvSpPr>
          <p:nvPr>
            <p:ph type="ftr" sz="quarter" idx="11"/>
          </p:nvPr>
        </p:nvSpPr>
        <p:spPr/>
        <p:txBody>
          <a:bodyPr/>
          <a:lstStyle/>
          <a:p>
            <a:endParaRPr lang="es-MX"/>
          </a:p>
        </p:txBody>
      </p:sp>
      <p:sp>
        <p:nvSpPr>
          <p:cNvPr id="8" name="Slide Number Placeholder 7"/>
          <p:cNvSpPr>
            <a:spLocks noGrp="1"/>
          </p:cNvSpPr>
          <p:nvPr>
            <p:ph type="sldNum" sz="quarter" idx="12"/>
          </p:nvPr>
        </p:nvSpPr>
        <p:spPr/>
        <p:txBody>
          <a:bodyPr/>
          <a:lstStyle/>
          <a:p>
            <a:fld id="{315FA21D-F733-44B8-8673-982B6A91BF13}" type="slidenum">
              <a:rPr lang="es-MX" smtClean="0"/>
              <a:t>‹Nº›</a:t>
            </a:fld>
            <a:endParaRPr lang="es-MX"/>
          </a:p>
        </p:txBody>
      </p:sp>
    </p:spTree>
    <p:extLst>
      <p:ext uri="{BB962C8B-B14F-4D97-AF65-F5344CB8AC3E}">
        <p14:creationId xmlns:p14="http://schemas.microsoft.com/office/powerpoint/2010/main" val="3857369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FBDE8A3-69A8-43A0-A8F3-1207A16C0CCF}" type="datetimeFigureOut">
              <a:rPr lang="es-MX" smtClean="0"/>
              <a:t>11/04/2024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315FA21D-F733-44B8-8673-982B6A91BF13}" type="slidenum">
              <a:rPr lang="es-MX" smtClean="0"/>
              <a:t>‹Nº›</a:t>
            </a:fld>
            <a:endParaRPr lang="es-MX"/>
          </a:p>
        </p:txBody>
      </p:sp>
    </p:spTree>
    <p:extLst>
      <p:ext uri="{BB962C8B-B14F-4D97-AF65-F5344CB8AC3E}">
        <p14:creationId xmlns:p14="http://schemas.microsoft.com/office/powerpoint/2010/main" val="3643130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8" name="Date Placeholder 7"/>
          <p:cNvSpPr>
            <a:spLocks noGrp="1"/>
          </p:cNvSpPr>
          <p:nvPr>
            <p:ph type="dt" sz="half" idx="10"/>
          </p:nvPr>
        </p:nvSpPr>
        <p:spPr/>
        <p:txBody>
          <a:bodyPr/>
          <a:lstStyle/>
          <a:p>
            <a:fld id="{1FBDE8A3-69A8-43A0-A8F3-1207A16C0CCF}" type="datetimeFigureOut">
              <a:rPr lang="es-MX" smtClean="0"/>
              <a:t>11/04/2024</a:t>
            </a:fld>
            <a:endParaRPr lang="es-MX"/>
          </a:p>
        </p:txBody>
      </p:sp>
      <p:sp>
        <p:nvSpPr>
          <p:cNvPr id="9" name="Footer Placeholder 8"/>
          <p:cNvSpPr>
            <a:spLocks noGrp="1"/>
          </p:cNvSpPr>
          <p:nvPr>
            <p:ph type="ftr" sz="quarter" idx="11"/>
          </p:nvPr>
        </p:nvSpPr>
        <p:spPr/>
        <p:txBody>
          <a:bodyPr/>
          <a:lstStyle/>
          <a:p>
            <a:endParaRPr lang="es-MX"/>
          </a:p>
        </p:txBody>
      </p:sp>
      <p:sp>
        <p:nvSpPr>
          <p:cNvPr id="10" name="Slide Number Placeholder 9"/>
          <p:cNvSpPr>
            <a:spLocks noGrp="1"/>
          </p:cNvSpPr>
          <p:nvPr>
            <p:ph type="sldNum" sz="quarter" idx="12"/>
          </p:nvPr>
        </p:nvSpPr>
        <p:spPr/>
        <p:txBody>
          <a:bodyPr/>
          <a:lstStyle/>
          <a:p>
            <a:fld id="{315FA21D-F733-44B8-8673-982B6A91BF13}" type="slidenum">
              <a:rPr lang="es-MX" smtClean="0"/>
              <a:t>‹Nº›</a:t>
            </a:fld>
            <a:endParaRPr lang="es-MX"/>
          </a:p>
        </p:txBody>
      </p:sp>
    </p:spTree>
    <p:extLst>
      <p:ext uri="{BB962C8B-B14F-4D97-AF65-F5344CB8AC3E}">
        <p14:creationId xmlns:p14="http://schemas.microsoft.com/office/powerpoint/2010/main" val="1813122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8" name="Date Placeholder 7"/>
          <p:cNvSpPr>
            <a:spLocks noGrp="1"/>
          </p:cNvSpPr>
          <p:nvPr>
            <p:ph type="dt" sz="half" idx="10"/>
          </p:nvPr>
        </p:nvSpPr>
        <p:spPr/>
        <p:txBody>
          <a:bodyPr/>
          <a:lstStyle/>
          <a:p>
            <a:fld id="{1FBDE8A3-69A8-43A0-A8F3-1207A16C0CCF}" type="datetimeFigureOut">
              <a:rPr lang="es-MX" smtClean="0"/>
              <a:t>11/04/2024</a:t>
            </a:fld>
            <a:endParaRPr lang="es-MX"/>
          </a:p>
        </p:txBody>
      </p:sp>
      <p:sp>
        <p:nvSpPr>
          <p:cNvPr id="9" name="Footer Placeholder 8"/>
          <p:cNvSpPr>
            <a:spLocks noGrp="1"/>
          </p:cNvSpPr>
          <p:nvPr>
            <p:ph type="ftr" sz="quarter" idx="11"/>
          </p:nvPr>
        </p:nvSpPr>
        <p:spPr>
          <a:xfrm>
            <a:off x="3499101" y="6356350"/>
            <a:ext cx="5911517" cy="365125"/>
          </a:xfrm>
        </p:spPr>
        <p:txBody>
          <a:bodyPr/>
          <a:lstStyle/>
          <a:p>
            <a:endParaRPr lang="es-MX"/>
          </a:p>
        </p:txBody>
      </p:sp>
      <p:sp>
        <p:nvSpPr>
          <p:cNvPr id="10" name="Slide Number Placeholder 9"/>
          <p:cNvSpPr>
            <a:spLocks noGrp="1"/>
          </p:cNvSpPr>
          <p:nvPr>
            <p:ph type="sldNum" sz="quarter" idx="12"/>
          </p:nvPr>
        </p:nvSpPr>
        <p:spPr/>
        <p:txBody>
          <a:bodyPr/>
          <a:lstStyle/>
          <a:p>
            <a:fld id="{315FA21D-F733-44B8-8673-982B6A91BF13}" type="slidenum">
              <a:rPr lang="es-MX" smtClean="0"/>
              <a:t>‹Nº›</a:t>
            </a:fld>
            <a:endParaRPr lang="es-MX"/>
          </a:p>
        </p:txBody>
      </p:sp>
    </p:spTree>
    <p:extLst>
      <p:ext uri="{BB962C8B-B14F-4D97-AF65-F5344CB8AC3E}">
        <p14:creationId xmlns:p14="http://schemas.microsoft.com/office/powerpoint/2010/main" val="188917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FBDE8A3-69A8-43A0-A8F3-1207A16C0CCF}" type="datetimeFigureOut">
              <a:rPr lang="es-MX" smtClean="0"/>
              <a:t>11/04/2024</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315FA21D-F733-44B8-8673-982B6A91BF13}" type="slidenum">
              <a:rPr lang="es-MX" smtClean="0"/>
              <a:t>‹Nº›</a:t>
            </a:fld>
            <a:endParaRPr lang="es-MX"/>
          </a:p>
        </p:txBody>
      </p:sp>
    </p:spTree>
    <p:extLst>
      <p:ext uri="{BB962C8B-B14F-4D97-AF65-F5344CB8AC3E}">
        <p14:creationId xmlns:p14="http://schemas.microsoft.com/office/powerpoint/2010/main" val="467083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FBDE8A3-69A8-43A0-A8F3-1207A16C0CCF}" type="datetimeFigureOut">
              <a:rPr lang="es-MX" smtClean="0"/>
              <a:t>11/04/2024</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315FA21D-F733-44B8-8673-982B6A91BF13}" type="slidenum">
              <a:rPr lang="es-MX" smtClean="0"/>
              <a:t>‹Nº›</a:t>
            </a:fld>
            <a:endParaRPr lang="es-MX"/>
          </a:p>
        </p:txBody>
      </p:sp>
    </p:spTree>
    <p:extLst>
      <p:ext uri="{BB962C8B-B14F-4D97-AF65-F5344CB8AC3E}">
        <p14:creationId xmlns:p14="http://schemas.microsoft.com/office/powerpoint/2010/main" val="13464659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EA615F0-E1F1-48AA-B211-6834FD164B36}" type="datetimeFigureOut">
              <a:rPr kumimoji="0" lang="es-MX" sz="1200" b="0" i="0" u="none" strike="noStrike" kern="1200" cap="none" spc="0" normalizeH="0" baseline="0" noProof="0" smtClean="0">
                <a:ln>
                  <a:noFill/>
                </a:ln>
                <a:solidFill>
                  <a:srgbClr val="FFFFFF"/>
                </a:solidFill>
                <a:effectLst/>
                <a:uLnTx/>
                <a:uFillTx/>
                <a:latin typeface="Corbel" panose="020B0503020204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11/04/2024</a:t>
            </a:fld>
            <a:endParaRPr kumimoji="0" lang="es-MX" sz="12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5" name="Footer Placeholder 4"/>
          <p:cNvSpPr>
            <a:spLocks noGrp="1"/>
          </p:cNvSpPr>
          <p:nvPr>
            <p:ph type="ftr" sz="quarter" idx="11"/>
          </p:nvPr>
        </p:nvSpPr>
        <p:spPr/>
        <p:txBody>
          <a:bodyPr/>
          <a:lstStyle>
            <a:lvl1pPr>
              <a:defRPr>
                <a:solidFill>
                  <a:srgbClr val="FFFFFF"/>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FD8E1E6-7B0D-4D89-9D92-120B48BAD526}" type="slidenum">
              <a:rPr kumimoji="0" lang="es-MX" sz="1200" b="0" i="0" u="none" strike="noStrike" kern="1200" cap="none" spc="0" normalizeH="0" baseline="0" noProof="0" smtClean="0">
                <a:ln>
                  <a:noFill/>
                </a:ln>
                <a:solidFill>
                  <a:srgbClr val="FFFFFF"/>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srgbClr val="FFFFFF"/>
              </a:solidFill>
              <a:effectLst/>
              <a:uLnTx/>
              <a:uFillTx/>
              <a:latin typeface="Corbel" panose="020B0503020204020204"/>
              <a:ea typeface="+mn-ea"/>
              <a:cs typeface="+mn-cs"/>
            </a:endParaRPr>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15055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EA615F0-E1F1-48AA-B211-6834FD164B36}" type="datetimeFigureOut">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11/04/2024</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8E1E6-7B0D-4D89-9D92-120B48BAD526}" type="slidenum">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Tree>
    <p:extLst>
      <p:ext uri="{BB962C8B-B14F-4D97-AF65-F5344CB8AC3E}">
        <p14:creationId xmlns:p14="http://schemas.microsoft.com/office/powerpoint/2010/main" val="41086835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EA615F0-E1F1-48AA-B211-6834FD164B36}" type="datetimeFigureOut">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11/04/2024</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8E1E6-7B0D-4D89-9D92-120B48BAD526}" type="slidenum">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8305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EA615F0-E1F1-48AA-B211-6834FD164B36}" type="datetimeFigureOut">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11/04/2024</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8E1E6-7B0D-4D89-9D92-120B48BAD526}" type="slidenum">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Tree>
    <p:extLst>
      <p:ext uri="{BB962C8B-B14F-4D97-AF65-F5344CB8AC3E}">
        <p14:creationId xmlns:p14="http://schemas.microsoft.com/office/powerpoint/2010/main" val="48653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EA615F0-E1F1-48AA-B211-6834FD164B36}" type="datetimeFigureOut">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11/04/2024</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8E1E6-7B0D-4D89-9D92-120B48BAD526}" type="slidenum">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0988895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EA615F0-E1F1-48AA-B211-6834FD164B36}" type="datetimeFigureOut">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11/04/2024</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8E1E6-7B0D-4D89-9D92-120B48BAD526}" type="slidenum">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2696521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EA615F0-E1F1-48AA-B211-6834FD164B36}" type="datetimeFigureOut">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11/04/2024</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8E1E6-7B0D-4D89-9D92-120B48BAD526}" type="slidenum">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1912303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EA615F0-E1F1-48AA-B211-6834FD164B36}" type="datetimeFigureOut">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11/04/2024</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8E1E6-7B0D-4D89-9D92-120B48BAD526}" type="slidenum">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4768472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EA615F0-E1F1-48AA-B211-6834FD164B36}" type="datetimeFigureOut">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11/04/2024</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8E1E6-7B0D-4D89-9D92-120B48BAD526}" type="slidenum">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1973171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EA615F0-E1F1-48AA-B211-6834FD164B36}" type="datetimeFigureOut">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11/04/2024</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8E1E6-7B0D-4D89-9D92-120B48BAD526}" type="slidenum">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Tree>
    <p:extLst>
      <p:ext uri="{BB962C8B-B14F-4D97-AF65-F5344CB8AC3E}">
        <p14:creationId xmlns:p14="http://schemas.microsoft.com/office/powerpoint/2010/main" val="6401014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EA615F0-E1F1-48AA-B211-6834FD164B36}" type="datetimeFigureOut">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11/04/2024</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8E1E6-7B0D-4D89-9D92-120B48BAD526}" type="slidenum">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956223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1FBDE8A3-69A8-43A0-A8F3-1207A16C0CCF}" type="datetimeFigureOut">
              <a:rPr lang="es-MX" smtClean="0"/>
              <a:t>11/04/2024</a:t>
            </a:fld>
            <a:endParaRPr lang="es-MX"/>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s-MX"/>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315FA21D-F733-44B8-8673-982B6A91BF13}" type="slidenum">
              <a:rPr lang="es-MX" smtClean="0"/>
              <a:t>‹Nº›</a:t>
            </a:fld>
            <a:endParaRPr lang="es-MX"/>
          </a:p>
        </p:txBody>
      </p:sp>
    </p:spTree>
    <p:extLst>
      <p:ext uri="{BB962C8B-B14F-4D97-AF65-F5344CB8AC3E}">
        <p14:creationId xmlns:p14="http://schemas.microsoft.com/office/powerpoint/2010/main" val="17394944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EA615F0-E1F1-48AA-B211-6834FD164B36}" type="datetimeFigureOut">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11/04/2024</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FD8E1E6-7B0D-4D89-9D92-120B48BAD526}" type="slidenum">
              <a:rPr kumimoji="0" lang="es-MX" sz="1200" b="0" i="0" u="none" strike="noStrike" kern="1200" cap="none" spc="0" normalizeH="0" baseline="0" noProof="0" smtClean="0">
                <a:ln>
                  <a:noFill/>
                </a:ln>
                <a:solidFill>
                  <a:srgbClr val="FFCA08"/>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srgbClr val="FFCA08"/>
              </a:solidFill>
              <a:effectLst/>
              <a:uLnTx/>
              <a:uFillTx/>
              <a:latin typeface="Corbel" panose="020B0503020204020204"/>
              <a:ea typeface="+mn-ea"/>
              <a:cs typeface="+mn-cs"/>
            </a:endParaRPr>
          </a:p>
        </p:txBody>
      </p:sp>
    </p:spTree>
    <p:extLst>
      <p:ext uri="{BB962C8B-B14F-4D97-AF65-F5344CB8AC3E}">
        <p14:creationId xmlns:p14="http://schemas.microsoft.com/office/powerpoint/2010/main" val="42471347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13.xml"/><Relationship Id="rId5" Type="http://schemas.openxmlformats.org/officeDocument/2006/relationships/image" Target="../media/image8.jp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FE12C6F-14F8-AD5E-CACA-D69A729FC0CD}"/>
              </a:ext>
            </a:extLst>
          </p:cNvPr>
          <p:cNvSpPr>
            <a:spLocks noGrp="1"/>
          </p:cNvSpPr>
          <p:nvPr>
            <p:ph idx="1"/>
          </p:nvPr>
        </p:nvSpPr>
        <p:spPr>
          <a:xfrm>
            <a:off x="4298758" y="868680"/>
            <a:ext cx="7315200" cy="5120640"/>
          </a:xfrm>
        </p:spPr>
        <p:txBody>
          <a:bodyPr>
            <a:normAutofit/>
          </a:bodyPr>
          <a:lstStyle/>
          <a:p>
            <a:pPr marL="0" indent="0" algn="r">
              <a:buNone/>
            </a:pPr>
            <a:r>
              <a:rPr lang="es-ES" sz="6000" b="1" dirty="0"/>
              <a:t>EL MÉTODO KAIZEN</a:t>
            </a:r>
          </a:p>
          <a:p>
            <a:pPr marL="0" indent="0" algn="r">
              <a:buNone/>
            </a:pPr>
            <a:r>
              <a:rPr lang="es-ES" sz="2800" i="1" dirty="0"/>
              <a:t>Prof. Freddy Hervias Vargas</a:t>
            </a:r>
            <a:endParaRPr lang="es-PE" sz="2800" i="1" dirty="0"/>
          </a:p>
        </p:txBody>
      </p:sp>
    </p:spTree>
    <p:extLst>
      <p:ext uri="{BB962C8B-B14F-4D97-AF65-F5344CB8AC3E}">
        <p14:creationId xmlns:p14="http://schemas.microsoft.com/office/powerpoint/2010/main" val="2638259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161430" y="0"/>
            <a:ext cx="8030570" cy="1116865"/>
          </a:xfrm>
          <a:solidFill>
            <a:schemeClr val="accent2">
              <a:lumMod val="40000"/>
              <a:lumOff val="60000"/>
            </a:schemeClr>
          </a:solidFill>
        </p:spPr>
        <p:txBody>
          <a:bodyPr>
            <a:noAutofit/>
          </a:bodyPr>
          <a:lstStyle/>
          <a:p>
            <a:pPr algn="ctr"/>
            <a:r>
              <a:rPr lang="es-MX" b="1" dirty="0">
                <a:solidFill>
                  <a:srgbClr val="FF0000"/>
                </a:solidFill>
                <a:latin typeface="Arial" panose="020B0604020202020204" pitchFamily="34" charset="0"/>
                <a:cs typeface="Arial" panose="020B0604020202020204" pitchFamily="34" charset="0"/>
              </a:rPr>
              <a:t>INTRODUCCIÓN A LAS 5´S</a:t>
            </a:r>
          </a:p>
        </p:txBody>
      </p:sp>
      <p:pic>
        <p:nvPicPr>
          <p:cNvPr id="4" name="Imagen 3"/>
          <p:cNvPicPr>
            <a:picLocks noChangeAspect="1"/>
          </p:cNvPicPr>
          <p:nvPr/>
        </p:nvPicPr>
        <p:blipFill rotWithShape="1">
          <a:blip r:embed="rId2" cstate="print">
            <a:extLst>
              <a:ext uri="{28A0092B-C50C-407E-A947-70E740481C1C}">
                <a14:useLocalDpi xmlns:a14="http://schemas.microsoft.com/office/drawing/2010/main" val="0"/>
              </a:ext>
            </a:extLst>
          </a:blip>
          <a:srcRect l="62603" t="10347" r="14511" b="2718"/>
          <a:stretch/>
        </p:blipFill>
        <p:spPr>
          <a:xfrm>
            <a:off x="2351862" y="374073"/>
            <a:ext cx="1759896" cy="6483925"/>
          </a:xfrm>
          <a:prstGeom prst="rect">
            <a:avLst/>
          </a:prstGeom>
        </p:spPr>
      </p:pic>
      <p:pic>
        <p:nvPicPr>
          <p:cNvPr id="5" name="Imagen 4"/>
          <p:cNvPicPr>
            <a:picLocks noChangeAspect="1"/>
          </p:cNvPicPr>
          <p:nvPr/>
        </p:nvPicPr>
        <p:blipFill rotWithShape="1">
          <a:blip r:embed="rId2" cstate="print">
            <a:extLst>
              <a:ext uri="{28A0092B-C50C-407E-A947-70E740481C1C}">
                <a14:useLocalDpi xmlns:a14="http://schemas.microsoft.com/office/drawing/2010/main" val="0"/>
              </a:ext>
            </a:extLst>
          </a:blip>
          <a:srcRect l="11061" t="19702" r="60680"/>
          <a:stretch/>
        </p:blipFill>
        <p:spPr>
          <a:xfrm>
            <a:off x="128494" y="374073"/>
            <a:ext cx="2323435" cy="6557918"/>
          </a:xfrm>
          <a:prstGeom prst="rect">
            <a:avLst/>
          </a:prstGeom>
        </p:spPr>
      </p:pic>
      <p:sp>
        <p:nvSpPr>
          <p:cNvPr id="3" name="Rectángulo 2"/>
          <p:cNvSpPr/>
          <p:nvPr/>
        </p:nvSpPr>
        <p:spPr>
          <a:xfrm>
            <a:off x="4309849" y="1720963"/>
            <a:ext cx="7113327" cy="4154984"/>
          </a:xfrm>
          <a:prstGeom prst="rect">
            <a:avLst/>
          </a:prstGeom>
        </p:spPr>
        <p:txBody>
          <a:bodyPr wrap="square">
            <a:spAutoFit/>
          </a:bodyPr>
          <a:lstStyle/>
          <a:p>
            <a:pPr algn="just"/>
            <a:r>
              <a:rPr lang="es-MX" sz="2400" b="0" i="0" dirty="0">
                <a:solidFill>
                  <a:srgbClr val="3B3835"/>
                </a:solidFill>
                <a:effectLst/>
                <a:latin typeface="Helvetica Neue"/>
              </a:rPr>
              <a:t> La metodología de las 5´s, así denominadas por la primera letra del nombre que en japonés se les designa cada una de sus cinco etapas, es una técnica de gestión japonesa basada en cinco principios simples: </a:t>
            </a:r>
          </a:p>
          <a:p>
            <a:endParaRPr lang="es-MX" sz="2400" b="0" i="0" dirty="0">
              <a:solidFill>
                <a:srgbClr val="3B3835"/>
              </a:solidFill>
              <a:effectLst/>
              <a:latin typeface="Helvetica Neue"/>
            </a:endParaRPr>
          </a:p>
          <a:p>
            <a:pPr marL="285750" indent="-285750">
              <a:buFont typeface="Arial" panose="020B0604020202020204" pitchFamily="34" charset="0"/>
              <a:buChar char="•"/>
            </a:pPr>
            <a:r>
              <a:rPr lang="es-MX" sz="2400" b="1" i="0" dirty="0" err="1">
                <a:solidFill>
                  <a:srgbClr val="FF0000"/>
                </a:solidFill>
                <a:effectLst/>
                <a:latin typeface="Helvetica Neue"/>
              </a:rPr>
              <a:t>S</a:t>
            </a:r>
            <a:r>
              <a:rPr lang="es-MX" sz="2400" b="1" i="0" dirty="0" err="1">
                <a:solidFill>
                  <a:srgbClr val="3B3835"/>
                </a:solidFill>
                <a:effectLst/>
                <a:latin typeface="Helvetica Neue"/>
              </a:rPr>
              <a:t>eiri</a:t>
            </a:r>
            <a:r>
              <a:rPr lang="es-MX" sz="2400" b="0" i="0" dirty="0">
                <a:solidFill>
                  <a:srgbClr val="3B3835"/>
                </a:solidFill>
                <a:effectLst/>
                <a:latin typeface="Helvetica Neue"/>
              </a:rPr>
              <a:t> (separa-desechar)</a:t>
            </a:r>
          </a:p>
          <a:p>
            <a:pPr marL="285750" indent="-285750">
              <a:buFont typeface="Arial" panose="020B0604020202020204" pitchFamily="34" charset="0"/>
              <a:buChar char="•"/>
            </a:pPr>
            <a:r>
              <a:rPr lang="es-MX" sz="2400" b="1" i="0" dirty="0" err="1">
                <a:solidFill>
                  <a:srgbClr val="FF0000"/>
                </a:solidFill>
                <a:effectLst/>
                <a:latin typeface="Helvetica Neue"/>
              </a:rPr>
              <a:t>S</a:t>
            </a:r>
            <a:r>
              <a:rPr lang="es-MX" sz="2400" b="1" i="0" dirty="0" err="1">
                <a:solidFill>
                  <a:srgbClr val="3B3835"/>
                </a:solidFill>
                <a:effectLst/>
                <a:latin typeface="Helvetica Neue"/>
              </a:rPr>
              <a:t>eiton</a:t>
            </a:r>
            <a:r>
              <a:rPr lang="es-MX" sz="2400" b="0" i="0" dirty="0">
                <a:solidFill>
                  <a:srgbClr val="3B3835"/>
                </a:solidFill>
                <a:effectLst/>
                <a:latin typeface="Helvetica Neue"/>
              </a:rPr>
              <a:t> (orden)</a:t>
            </a:r>
          </a:p>
          <a:p>
            <a:pPr marL="285750" indent="-285750">
              <a:buFont typeface="Arial" panose="020B0604020202020204" pitchFamily="34" charset="0"/>
              <a:buChar char="•"/>
            </a:pPr>
            <a:r>
              <a:rPr lang="es-MX" sz="2400" b="1" i="0" dirty="0" err="1">
                <a:solidFill>
                  <a:srgbClr val="FF0000"/>
                </a:solidFill>
                <a:effectLst/>
                <a:latin typeface="Helvetica Neue"/>
              </a:rPr>
              <a:t>S</a:t>
            </a:r>
            <a:r>
              <a:rPr lang="es-MX" sz="2400" b="1" i="0" dirty="0" err="1">
                <a:solidFill>
                  <a:srgbClr val="3B3835"/>
                </a:solidFill>
                <a:effectLst/>
                <a:latin typeface="Helvetica Neue"/>
              </a:rPr>
              <a:t>eiso</a:t>
            </a:r>
            <a:r>
              <a:rPr lang="es-MX" sz="2400" b="1" i="0" dirty="0">
                <a:solidFill>
                  <a:srgbClr val="3B3835"/>
                </a:solidFill>
                <a:effectLst/>
                <a:latin typeface="Helvetica Neue"/>
              </a:rPr>
              <a:t> </a:t>
            </a:r>
            <a:r>
              <a:rPr lang="es-MX" sz="2400" b="0" i="0" dirty="0">
                <a:solidFill>
                  <a:srgbClr val="3B3835"/>
                </a:solidFill>
                <a:effectLst/>
                <a:latin typeface="Helvetica Neue"/>
              </a:rPr>
              <a:t>(limpieza)</a:t>
            </a:r>
          </a:p>
          <a:p>
            <a:pPr marL="285750" indent="-285750">
              <a:buFont typeface="Arial" panose="020B0604020202020204" pitchFamily="34" charset="0"/>
              <a:buChar char="•"/>
            </a:pPr>
            <a:r>
              <a:rPr lang="es-MX" sz="2400" b="1" i="0" dirty="0" err="1">
                <a:solidFill>
                  <a:srgbClr val="FF0000"/>
                </a:solidFill>
                <a:effectLst/>
                <a:latin typeface="Helvetica Neue"/>
              </a:rPr>
              <a:t>S</a:t>
            </a:r>
            <a:r>
              <a:rPr lang="es-MX" sz="2400" b="1" i="0" dirty="0" err="1">
                <a:solidFill>
                  <a:srgbClr val="3B3835"/>
                </a:solidFill>
                <a:effectLst/>
                <a:latin typeface="Helvetica Neue"/>
              </a:rPr>
              <a:t>eiketsu</a:t>
            </a:r>
            <a:r>
              <a:rPr lang="es-MX" sz="2400" b="1" i="0" dirty="0">
                <a:solidFill>
                  <a:srgbClr val="3B3835"/>
                </a:solidFill>
                <a:effectLst/>
                <a:latin typeface="Helvetica Neue"/>
              </a:rPr>
              <a:t> </a:t>
            </a:r>
            <a:r>
              <a:rPr lang="es-MX" sz="2400" i="0" dirty="0">
                <a:solidFill>
                  <a:srgbClr val="3B3835"/>
                </a:solidFill>
                <a:effectLst/>
                <a:latin typeface="Helvetica Neue"/>
              </a:rPr>
              <a:t>(</a:t>
            </a:r>
            <a:r>
              <a:rPr lang="es-MX" sz="2400" b="0" i="0" dirty="0">
                <a:solidFill>
                  <a:srgbClr val="3B3835"/>
                </a:solidFill>
                <a:effectLst/>
                <a:latin typeface="Helvetica Neue"/>
              </a:rPr>
              <a:t>estandarizar)</a:t>
            </a:r>
          </a:p>
          <a:p>
            <a:pPr marL="285750" indent="-285750">
              <a:buFont typeface="Arial" panose="020B0604020202020204" pitchFamily="34" charset="0"/>
              <a:buChar char="•"/>
            </a:pPr>
            <a:r>
              <a:rPr lang="es-MX" sz="2400" b="1" dirty="0" err="1">
                <a:solidFill>
                  <a:srgbClr val="FF0000"/>
                </a:solidFill>
                <a:effectLst/>
                <a:latin typeface="Helvetica Neue"/>
              </a:rPr>
              <a:t>S</a:t>
            </a:r>
            <a:r>
              <a:rPr lang="es-MX" sz="2400" b="1" dirty="0" err="1">
                <a:solidFill>
                  <a:srgbClr val="3B3835"/>
                </a:solidFill>
                <a:effectLst/>
                <a:latin typeface="Helvetica Neue"/>
              </a:rPr>
              <a:t>hitsuke</a:t>
            </a:r>
            <a:r>
              <a:rPr lang="es-MX" sz="2400" b="0" i="0" dirty="0">
                <a:solidFill>
                  <a:srgbClr val="3B3835"/>
                </a:solidFill>
                <a:effectLst/>
                <a:latin typeface="Helvetica Neue"/>
              </a:rPr>
              <a:t> (sistematizar)</a:t>
            </a:r>
            <a:endParaRPr lang="es-MX" sz="2400" dirty="0"/>
          </a:p>
        </p:txBody>
      </p:sp>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3732" y="3798455"/>
            <a:ext cx="3448319" cy="2848004"/>
          </a:xfrm>
          <a:prstGeom prst="rect">
            <a:avLst/>
          </a:prstGeom>
        </p:spPr>
      </p:pic>
    </p:spTree>
    <p:extLst>
      <p:ext uri="{BB962C8B-B14F-4D97-AF65-F5344CB8AC3E}">
        <p14:creationId xmlns:p14="http://schemas.microsoft.com/office/powerpoint/2010/main" val="2202965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29491" y="374073"/>
            <a:ext cx="11374582" cy="6109854"/>
          </a:xfrm>
          <a:prstGeom prst="rect">
            <a:avLst/>
          </a:prstGeom>
          <a:noFill/>
          <a:ln w="762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 name="CuadroTexto 1"/>
          <p:cNvSpPr txBox="1"/>
          <p:nvPr/>
        </p:nvSpPr>
        <p:spPr>
          <a:xfrm>
            <a:off x="2112355" y="68410"/>
            <a:ext cx="5455528" cy="1569660"/>
          </a:xfrm>
          <a:prstGeom prst="rect">
            <a:avLst/>
          </a:prstGeom>
          <a:solidFill>
            <a:schemeClr val="bg1"/>
          </a:solidFill>
          <a:ln>
            <a:solidFill>
              <a:schemeClr val="accent2"/>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800" b="1" i="0" u="none" strike="noStrike" kern="1200" cap="none" spc="0" normalizeH="0" baseline="0" noProof="0" dirty="0">
                <a:ln>
                  <a:noFill/>
                </a:ln>
                <a:solidFill>
                  <a:prstClr val="black"/>
                </a:solidFill>
                <a:effectLst/>
                <a:uLnTx/>
                <a:uFillTx/>
                <a:latin typeface="Corbel" panose="020B0503020204020204"/>
                <a:ea typeface="+mn-ea"/>
                <a:cs typeface="+mn-cs"/>
              </a:rPr>
              <a:t>¿QUE ES EL METODO KAIZEN?</a:t>
            </a:r>
          </a:p>
        </p:txBody>
      </p:sp>
      <p:sp>
        <p:nvSpPr>
          <p:cNvPr id="5" name="Rectángulo 4"/>
          <p:cNvSpPr/>
          <p:nvPr/>
        </p:nvSpPr>
        <p:spPr>
          <a:xfrm>
            <a:off x="750413" y="1958193"/>
            <a:ext cx="6817470" cy="1200329"/>
          </a:xfrm>
          <a:prstGeom prst="rect">
            <a:avLst/>
          </a:prstGeom>
          <a:solidFill>
            <a:schemeClr val="accent5">
              <a:lumMod val="20000"/>
              <a:lumOff val="80000"/>
            </a:schemeClr>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srgbClr val="000000"/>
                </a:solidFill>
                <a:effectLst/>
                <a:uLnTx/>
                <a:uFillTx/>
                <a:latin typeface="Open Sans" panose="020B0606030504020204" pitchFamily="34" charset="0"/>
                <a:ea typeface="+mn-ea"/>
                <a:cs typeface="+mn-cs"/>
              </a:rPr>
              <a:t>El método Kaizen es un sistema de gestión que está orientado a la </a:t>
            </a:r>
            <a:r>
              <a:rPr kumimoji="0" lang="es-MX" sz="1800" b="1" i="0" u="none" strike="noStrike" kern="1200" cap="none" spc="0" normalizeH="0" baseline="0" noProof="0" dirty="0">
                <a:ln>
                  <a:noFill/>
                </a:ln>
                <a:solidFill>
                  <a:srgbClr val="000000"/>
                </a:solidFill>
                <a:effectLst/>
                <a:uLnTx/>
                <a:uFillTx/>
                <a:latin typeface="Open Sans" panose="020B0606030504020204" pitchFamily="34" charset="0"/>
                <a:ea typeface="+mn-ea"/>
                <a:cs typeface="+mn-cs"/>
              </a:rPr>
              <a:t>mejora continua de procesos</a:t>
            </a:r>
            <a:r>
              <a:rPr kumimoji="0" lang="es-MX" sz="1800" b="0" i="0" u="none" strike="noStrike" kern="1200" cap="none" spc="0" normalizeH="0" baseline="0" noProof="0" dirty="0">
                <a:ln>
                  <a:noFill/>
                </a:ln>
                <a:solidFill>
                  <a:srgbClr val="000000"/>
                </a:solidFill>
                <a:effectLst/>
                <a:uLnTx/>
                <a:uFillTx/>
                <a:latin typeface="Open Sans" panose="020B0606030504020204" pitchFamily="34" charset="0"/>
                <a:ea typeface="+mn-ea"/>
                <a:cs typeface="+mn-cs"/>
              </a:rPr>
              <a:t> en busca de erradicar todas aquellas ineficiencias que conforman un sistema de producción.</a:t>
            </a:r>
            <a:endParaRPr kumimoji="0" lang="es-MX"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pic>
        <p:nvPicPr>
          <p:cNvPr id="7" name="Imagen 6"/>
          <p:cNvPicPr>
            <a:picLocks noChangeAspect="1"/>
          </p:cNvPicPr>
          <p:nvPr/>
        </p:nvPicPr>
        <p:blipFill rotWithShape="1">
          <a:blip r:embed="rId2" cstate="print">
            <a:extLst>
              <a:ext uri="{28A0092B-C50C-407E-A947-70E740481C1C}">
                <a14:useLocalDpi xmlns:a14="http://schemas.microsoft.com/office/drawing/2010/main" val="0"/>
              </a:ext>
            </a:extLst>
          </a:blip>
          <a:srcRect l="62603" t="10347" r="14511" b="2718"/>
          <a:stretch/>
        </p:blipFill>
        <p:spPr>
          <a:xfrm>
            <a:off x="10297357" y="242831"/>
            <a:ext cx="1660616" cy="6308094"/>
          </a:xfrm>
          <a:prstGeom prst="rect">
            <a:avLst/>
          </a:prstGeom>
        </p:spPr>
      </p:pic>
      <p:pic>
        <p:nvPicPr>
          <p:cNvPr id="8" name="Imagen 7"/>
          <p:cNvPicPr>
            <a:picLocks noChangeAspect="1"/>
          </p:cNvPicPr>
          <p:nvPr/>
        </p:nvPicPr>
        <p:blipFill rotWithShape="1">
          <a:blip r:embed="rId2" cstate="print">
            <a:extLst>
              <a:ext uri="{28A0092B-C50C-407E-A947-70E740481C1C}">
                <a14:useLocalDpi xmlns:a14="http://schemas.microsoft.com/office/drawing/2010/main" val="0"/>
              </a:ext>
            </a:extLst>
          </a:blip>
          <a:srcRect l="11061" t="19702" r="60680"/>
          <a:stretch/>
        </p:blipFill>
        <p:spPr>
          <a:xfrm>
            <a:off x="8085613" y="330391"/>
            <a:ext cx="2211744" cy="6284778"/>
          </a:xfrm>
          <a:prstGeom prst="rect">
            <a:avLst/>
          </a:prstGeom>
        </p:spPr>
      </p:pic>
      <p:sp>
        <p:nvSpPr>
          <p:cNvPr id="9" name="Rectángulo 8"/>
          <p:cNvSpPr/>
          <p:nvPr/>
        </p:nvSpPr>
        <p:spPr>
          <a:xfrm>
            <a:off x="750414" y="4439350"/>
            <a:ext cx="6904691" cy="1754326"/>
          </a:xfrm>
          <a:prstGeom prst="rect">
            <a:avLst/>
          </a:prstGeom>
          <a:solidFill>
            <a:schemeClr val="accent1">
              <a:lumMod val="20000"/>
              <a:lumOff val="80000"/>
            </a:schemeClr>
          </a:solidFill>
          <a:ln>
            <a:solidFill>
              <a:schemeClr val="accent1">
                <a:lumMod val="40000"/>
                <a:lumOff val="6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srgbClr val="000000"/>
                </a:solidFill>
                <a:effectLst/>
                <a:uLnTx/>
                <a:uFillTx/>
                <a:latin typeface="Open Sans" panose="020B0606030504020204" pitchFamily="34" charset="0"/>
                <a:ea typeface="+mn-ea"/>
                <a:cs typeface="+mn-cs"/>
              </a:rPr>
              <a:t>El objetivo de las “cinco S” es introducir tanto el orden, como la disciplina en el lugar de trabajo y contribuir tanto a la eliminación de derroches dentro del sistema de producción, como a mejorar las labores de mantenimiento de equipos y reducir los accidentes laborales. Es un proceso de “mejora continua que involucra a todos”.</a:t>
            </a:r>
          </a:p>
        </p:txBody>
      </p:sp>
      <p:sp>
        <p:nvSpPr>
          <p:cNvPr id="10" name="CuadroTexto 9"/>
          <p:cNvSpPr txBox="1"/>
          <p:nvPr/>
        </p:nvSpPr>
        <p:spPr>
          <a:xfrm>
            <a:off x="750413" y="3604288"/>
            <a:ext cx="690469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400" b="0" i="0" u="none" strike="noStrike" kern="1200" cap="none" spc="0" normalizeH="0" baseline="0" noProof="0" dirty="0">
                <a:ln>
                  <a:noFill/>
                </a:ln>
                <a:solidFill>
                  <a:prstClr val="black"/>
                </a:solidFill>
                <a:effectLst/>
                <a:uLnTx/>
                <a:uFillTx/>
                <a:latin typeface="Dominique" pitchFamily="50" charset="0"/>
                <a:ea typeface="+mn-ea"/>
                <a:cs typeface="+mn-cs"/>
              </a:rPr>
              <a:t>OBJETIVO…………………………………..</a:t>
            </a:r>
          </a:p>
        </p:txBody>
      </p:sp>
      <p:pic>
        <p:nvPicPr>
          <p:cNvPr id="19" name="Imagen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8902" y="3289764"/>
            <a:ext cx="1278981" cy="962939"/>
          </a:xfrm>
          <a:prstGeom prst="rect">
            <a:avLst/>
          </a:prstGeom>
        </p:spPr>
      </p:pic>
      <p:pic>
        <p:nvPicPr>
          <p:cNvPr id="20" name="Imagen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759" y="68410"/>
            <a:ext cx="1904596" cy="1681464"/>
          </a:xfrm>
          <a:prstGeom prst="rect">
            <a:avLst/>
          </a:prstGeom>
        </p:spPr>
      </p:pic>
    </p:spTree>
    <p:extLst>
      <p:ext uri="{BB962C8B-B14F-4D97-AF65-F5344CB8AC3E}">
        <p14:creationId xmlns:p14="http://schemas.microsoft.com/office/powerpoint/2010/main" val="2090831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riángulo rectángulo 12"/>
          <p:cNvSpPr/>
          <p:nvPr/>
        </p:nvSpPr>
        <p:spPr>
          <a:xfrm rot="10800000">
            <a:off x="11177060" y="-22258"/>
            <a:ext cx="1014940" cy="1045839"/>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4" name="Triángulo rectángulo 13"/>
          <p:cNvSpPr/>
          <p:nvPr/>
        </p:nvSpPr>
        <p:spPr>
          <a:xfrm rot="5400000">
            <a:off x="15638" y="-37707"/>
            <a:ext cx="1014940" cy="1045839"/>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8" name="Triángulo rectángulo 17"/>
          <p:cNvSpPr/>
          <p:nvPr/>
        </p:nvSpPr>
        <p:spPr>
          <a:xfrm rot="16200000">
            <a:off x="11141197" y="5812160"/>
            <a:ext cx="1014940" cy="1045839"/>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9" name="Triángulo rectángulo 18"/>
          <p:cNvSpPr/>
          <p:nvPr/>
        </p:nvSpPr>
        <p:spPr>
          <a:xfrm>
            <a:off x="-14902" y="5812161"/>
            <a:ext cx="1014940" cy="1045839"/>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Rectángulo 7"/>
          <p:cNvSpPr/>
          <p:nvPr/>
        </p:nvSpPr>
        <p:spPr>
          <a:xfrm>
            <a:off x="802204" y="470605"/>
            <a:ext cx="6096000" cy="2031325"/>
          </a:xfrm>
          <a:prstGeom prst="rect">
            <a:avLst/>
          </a:prstGeom>
          <a:solidFill>
            <a:srgbClr val="99FFCC"/>
          </a:solid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555555"/>
                </a:solidFill>
                <a:effectLst/>
                <a:uLnTx/>
                <a:uFillTx/>
                <a:latin typeface="roboto"/>
                <a:ea typeface="+mn-ea"/>
                <a:cs typeface="+mn-cs"/>
              </a:rPr>
              <a:t>¿Cómo funciona el método Kaizen?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srgbClr val="555555"/>
                </a:solidFill>
                <a:effectLst/>
                <a:uLnTx/>
                <a:uFillTx/>
                <a:latin typeface="roboto slab"/>
                <a:ea typeface="+mn-ea"/>
                <a:cs typeface="+mn-cs"/>
              </a:rPr>
              <a:t>Este método se basa en la constante evolución de los procesos que integran el sistema productivo empresarial, estableciendo ciertos estándares de calidad y midiendo constantemente los logros obtenidos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srgbClr val="555555"/>
              </a:solidFill>
              <a:effectLst/>
              <a:uLnTx/>
              <a:uFillTx/>
              <a:latin typeface="roboto slab"/>
              <a:ea typeface="+mn-ea"/>
              <a:cs typeface="+mn-cs"/>
            </a:endParaRPr>
          </a:p>
        </p:txBody>
      </p:sp>
      <p:pic>
        <p:nvPicPr>
          <p:cNvPr id="16" name="Imagen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4306" y="269329"/>
            <a:ext cx="2143125" cy="2143125"/>
          </a:xfrm>
          <a:prstGeom prst="rect">
            <a:avLst/>
          </a:prstGeom>
        </p:spPr>
      </p:pic>
      <p:pic>
        <p:nvPicPr>
          <p:cNvPr id="17" name="Imagen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9635" y="773817"/>
            <a:ext cx="2204895" cy="1134147"/>
          </a:xfrm>
          <a:prstGeom prst="rect">
            <a:avLst/>
          </a:prstGeom>
        </p:spPr>
      </p:pic>
      <p:sp>
        <p:nvSpPr>
          <p:cNvPr id="24" name="Rectángulo 23"/>
          <p:cNvSpPr/>
          <p:nvPr/>
        </p:nvSpPr>
        <p:spPr>
          <a:xfrm>
            <a:off x="4525976" y="2685908"/>
            <a:ext cx="7158554" cy="2031325"/>
          </a:xfrm>
          <a:prstGeom prst="rect">
            <a:avLst/>
          </a:prstGeom>
          <a:solidFill>
            <a:srgbClr val="CCFF99"/>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Seiri:</a:t>
            </a:r>
            <a:r>
              <a:rPr kumimoji="0" lang="es-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clasificar entre lo útil y lo inútil;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Seiton</a:t>
            </a:r>
            <a:r>
              <a:rPr kumimoji="0" lang="es-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ordenar lo útil y decidir sobre lo inútil;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Seiso</a:t>
            </a:r>
            <a:r>
              <a:rPr kumimoji="0" lang="es-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mantener el orden y la limpieza;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Seiketzu</a:t>
            </a:r>
            <a:r>
              <a:rPr kumimoji="0" lang="es-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cuidar la higiene y el aseo personal;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Sheitzuke</a:t>
            </a:r>
            <a:r>
              <a:rPr kumimoji="0" lang="es-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fomentar la disciplina y el autocontrol para una mejor productividad.</a:t>
            </a:r>
          </a:p>
        </p:txBody>
      </p:sp>
      <p:pic>
        <p:nvPicPr>
          <p:cNvPr id="25" name="Imagen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762" y="2558434"/>
            <a:ext cx="3626553" cy="3578413"/>
          </a:xfrm>
          <a:prstGeom prst="rect">
            <a:avLst/>
          </a:prstGeom>
        </p:spPr>
      </p:pic>
      <p:sp>
        <p:nvSpPr>
          <p:cNvPr id="26" name="Rectángulo 25"/>
          <p:cNvSpPr/>
          <p:nvPr/>
        </p:nvSpPr>
        <p:spPr>
          <a:xfrm>
            <a:off x="4311449" y="5085189"/>
            <a:ext cx="5346852" cy="92333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roboto slab"/>
                <a:ea typeface="+mn-ea"/>
                <a:cs typeface="+mn-cs"/>
              </a:rPr>
              <a:t>Lo interesante de estas cinco “S” es que no solo podemos aplicarlas en un ambiente laboral, sino también en nuestra vida personal</a:t>
            </a:r>
            <a:endParaRPr kumimoji="0" lang="es-MX"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pic>
        <p:nvPicPr>
          <p:cNvPr id="27" name="Imagen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10569" y="4835297"/>
            <a:ext cx="1343025" cy="1423114"/>
          </a:xfrm>
          <a:prstGeom prst="rect">
            <a:avLst/>
          </a:prstGeom>
        </p:spPr>
      </p:pic>
    </p:spTree>
    <p:extLst>
      <p:ext uri="{BB962C8B-B14F-4D97-AF65-F5344CB8AC3E}">
        <p14:creationId xmlns:p14="http://schemas.microsoft.com/office/powerpoint/2010/main" val="958297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78519" y="2299342"/>
            <a:ext cx="5590269" cy="3785652"/>
          </a:xfrm>
          <a:prstGeom prst="rect">
            <a:avLst/>
          </a:prstGeom>
        </p:spPr>
        <p:txBody>
          <a:bodyPr wrap="square">
            <a:spAutoFit/>
          </a:bodyPr>
          <a:lstStyle/>
          <a:p>
            <a:pPr marL="285750" indent="-285750">
              <a:buFont typeface="Arial" panose="020B0604020202020204" pitchFamily="34" charset="0"/>
              <a:buChar char="•"/>
            </a:pPr>
            <a:r>
              <a:rPr lang="es-MX" sz="2400" b="0" i="0" dirty="0">
                <a:solidFill>
                  <a:srgbClr val="3B3835"/>
                </a:solidFill>
                <a:effectLst/>
                <a:latin typeface="Helvetica Neue"/>
              </a:rPr>
              <a:t>Separar significa dejar sólo lo estrictamente necesario. Si hay duda de que algo sea necesario descártalo.</a:t>
            </a:r>
          </a:p>
          <a:p>
            <a:pPr marL="285750" indent="-285750">
              <a:buFont typeface="Arial" panose="020B0604020202020204" pitchFamily="34" charset="0"/>
              <a:buChar char="•"/>
            </a:pPr>
            <a:endParaRPr lang="es-MX" sz="2400" b="0" i="0" dirty="0">
              <a:solidFill>
                <a:srgbClr val="3B3835"/>
              </a:solidFill>
              <a:effectLst/>
              <a:latin typeface="Helvetica Neue"/>
            </a:endParaRPr>
          </a:p>
          <a:p>
            <a:pPr marL="285750" indent="-285750">
              <a:buFont typeface="Arial" panose="020B0604020202020204" pitchFamily="34" charset="0"/>
              <a:buChar char="•"/>
            </a:pPr>
            <a:r>
              <a:rPr lang="es-MX" sz="2400" b="0" i="0" dirty="0">
                <a:solidFill>
                  <a:srgbClr val="3B3835"/>
                </a:solidFill>
                <a:effectLst/>
                <a:latin typeface="Helvetica Neue"/>
              </a:rPr>
              <a:t>Separar nos ayuda a identificar lo innecesario.</a:t>
            </a:r>
          </a:p>
          <a:p>
            <a:pPr marL="285750" indent="-285750">
              <a:buFont typeface="Arial" panose="020B0604020202020204" pitchFamily="34" charset="0"/>
              <a:buChar char="•"/>
            </a:pPr>
            <a:endParaRPr lang="es-MX" sz="2400" dirty="0">
              <a:solidFill>
                <a:schemeClr val="accent6"/>
              </a:solidFill>
              <a:latin typeface="Helvetica Neue"/>
            </a:endParaRPr>
          </a:p>
          <a:p>
            <a:pPr algn="ctr"/>
            <a:r>
              <a:rPr lang="es-MX" sz="2400" b="1" dirty="0">
                <a:solidFill>
                  <a:schemeClr val="accent6"/>
                </a:solidFill>
                <a:latin typeface="Helvetica Neue"/>
              </a:rPr>
              <a:t>Puedes aplicarlo en tu espacio incluso en tus apuntes</a:t>
            </a:r>
            <a:endParaRPr lang="es-MX" sz="2400" b="1" dirty="0">
              <a:solidFill>
                <a:schemeClr val="accent6"/>
              </a:solidFill>
            </a:endParaRPr>
          </a:p>
        </p:txBody>
      </p:sp>
      <p:sp>
        <p:nvSpPr>
          <p:cNvPr id="6" name="Rectángulo 5"/>
          <p:cNvSpPr/>
          <p:nvPr/>
        </p:nvSpPr>
        <p:spPr>
          <a:xfrm>
            <a:off x="341193" y="1083169"/>
            <a:ext cx="11505064" cy="534377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 name="Imagen 4"/>
          <p:cNvPicPr>
            <a:picLocks noChangeAspect="1"/>
          </p:cNvPicPr>
          <p:nvPr/>
        </p:nvPicPr>
        <p:blipFill rotWithShape="1">
          <a:blip r:embed="rId2">
            <a:extLst>
              <a:ext uri="{28A0092B-C50C-407E-A947-70E740481C1C}">
                <a14:useLocalDpi xmlns:a14="http://schemas.microsoft.com/office/drawing/2010/main" val="0"/>
              </a:ext>
            </a:extLst>
          </a:blip>
          <a:srcRect l="7737" t="16603" r="14079" b="6841"/>
          <a:stretch/>
        </p:blipFill>
        <p:spPr>
          <a:xfrm>
            <a:off x="6168788" y="2322684"/>
            <a:ext cx="5200082" cy="381880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 name="Cuadro de texto 201"/>
          <p:cNvSpPr txBox="1"/>
          <p:nvPr/>
        </p:nvSpPr>
        <p:spPr>
          <a:xfrm>
            <a:off x="1438791" y="677106"/>
            <a:ext cx="9393880" cy="1553630"/>
          </a:xfrm>
          <a:prstGeom prst="rect">
            <a:avLst/>
          </a:prstGeom>
          <a:solidFill>
            <a:schemeClr val="bg1"/>
          </a:solidFill>
          <a:ln>
            <a:noFill/>
          </a:ln>
        </p:spPr>
        <p:txBody>
          <a:bodyPr rot="0" spcFirstLastPara="0" vert="horz" wrap="square" lIns="91440" tIns="45720" rIns="91440" bIns="45720" numCol="1" spcCol="0" rtlCol="0" fromWordArt="0" anchor="t" anchorCtr="0" forceAA="0" compatLnSpc="1">
            <a:prstTxWarp prst="textNoShape">
              <a:avLst/>
            </a:prstTxWarp>
            <a:spAutoFit/>
          </a:bodyPr>
          <a:lstStyle/>
          <a:p>
            <a:pPr algn="ctr">
              <a:lnSpc>
                <a:spcPct val="107000"/>
              </a:lnSpc>
              <a:spcAft>
                <a:spcPts val="800"/>
              </a:spcAft>
              <a:tabLst>
                <a:tab pos="2433955" algn="l"/>
              </a:tabLst>
            </a:pPr>
            <a:r>
              <a:rPr lang="es-MX" sz="7200" dirty="0">
                <a:ln w="9525" cap="flat" cmpd="sng" algn="ctr">
                  <a:solidFill>
                    <a:srgbClr val="000000"/>
                  </a:solidFill>
                  <a:prstDash val="solid"/>
                  <a:round/>
                </a:ln>
                <a:solidFill>
                  <a:srgbClr val="FFCCCC"/>
                </a:solidFill>
                <a:effectLst>
                  <a:outerShdw blurRad="38100" dist="19050" dir="2700000" algn="tl">
                    <a:schemeClr val="dk1">
                      <a:alpha val="40000"/>
                    </a:schemeClr>
                  </a:outerShdw>
                </a:effectLst>
                <a:latin typeface="Strawberry Blossom" pitchFamily="50" charset="0"/>
                <a:ea typeface="Calibri" panose="020F0502020204030204" pitchFamily="34" charset="0"/>
                <a:cs typeface="Times New Roman" panose="02020603050405020304" pitchFamily="18" charset="0"/>
              </a:rPr>
              <a:t>SEIRI.- CLASIFICAR</a:t>
            </a:r>
            <a:endParaRPr lang="es-MX" sz="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MX"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9" name="CuadroTexto 8"/>
          <p:cNvSpPr txBox="1"/>
          <p:nvPr/>
        </p:nvSpPr>
        <p:spPr>
          <a:xfrm>
            <a:off x="-40943" y="0"/>
            <a:ext cx="12232943" cy="369332"/>
          </a:xfrm>
          <a:prstGeom prst="rect">
            <a:avLst/>
          </a:prstGeom>
          <a:solidFill>
            <a:srgbClr val="FFFF00"/>
          </a:solidFill>
          <a:ln>
            <a:solidFill>
              <a:srgbClr val="FFFF00"/>
            </a:solidFill>
          </a:ln>
        </p:spPr>
        <p:txBody>
          <a:bodyPr wrap="square" rtlCol="0">
            <a:spAutoFit/>
          </a:bodyPr>
          <a:lstStyle/>
          <a:p>
            <a:endParaRPr lang="es-MX" dirty="0"/>
          </a:p>
        </p:txBody>
      </p:sp>
      <p:pic>
        <p:nvPicPr>
          <p:cNvPr id="8" name="Imagen 7"/>
          <p:cNvPicPr>
            <a:picLocks noChangeAspect="1"/>
          </p:cNvPicPr>
          <p:nvPr/>
        </p:nvPicPr>
        <p:blipFill>
          <a:blip r:embed="rId3">
            <a:extLst>
              <a:ext uri="{BEBA8EAE-BF5A-486C-A8C5-ECC9F3942E4B}">
                <a14:imgProps xmlns:a14="http://schemas.microsoft.com/office/drawing/2010/main">
                  <a14:imgLayer r:embed="rId4">
                    <a14:imgEffect>
                      <a14:backgroundRemoval t="0" b="95082" l="9455" r="89455">
                        <a14:foregroundMark x1="48727" y1="49180" x2="48727" y2="49180"/>
                        <a14:foregroundMark x1="53455" y1="45902" x2="53455" y2="45902"/>
                        <a14:foregroundMark x1="52364" y1="40984" x2="52364" y2="40984"/>
                        <a14:foregroundMark x1="52364" y1="40984" x2="52364" y2="40984"/>
                        <a14:foregroundMark x1="49091" y1="40437" x2="49091" y2="40437"/>
                        <a14:foregroundMark x1="46182" y1="44262" x2="46182" y2="44262"/>
                        <a14:foregroundMark x1="42909" y1="51366" x2="42909" y2="51366"/>
                        <a14:foregroundMark x1="51273" y1="49727" x2="51273" y2="49727"/>
                        <a14:foregroundMark x1="51273" y1="49727" x2="51273" y2="49727"/>
                        <a14:foregroundMark x1="52364" y1="49727" x2="52364" y2="49727"/>
                        <a14:foregroundMark x1="52727" y1="49727" x2="52727" y2="49727"/>
                        <a14:foregroundMark x1="57455" y1="49180" x2="57455" y2="49180"/>
                        <a14:foregroundMark x1="57455" y1="49180" x2="57455" y2="49180"/>
                        <a14:foregroundMark x1="57455" y1="49180" x2="57455" y2="49180"/>
                        <a14:foregroundMark x1="56364" y1="47541" x2="50182" y2="47541"/>
                        <a14:foregroundMark x1="48000" y1="47541" x2="48000" y2="47541"/>
                        <a14:foregroundMark x1="46182" y1="47541" x2="46182" y2="47541"/>
                        <a14:foregroundMark x1="46545" y1="47541" x2="48000" y2="48087"/>
                        <a14:foregroundMark x1="48000" y1="48087" x2="48000" y2="48087"/>
                        <a14:foregroundMark x1="45091" y1="45355" x2="45091" y2="45355"/>
                        <a14:foregroundMark x1="48727" y1="53005" x2="49818" y2="55191"/>
                        <a14:foregroundMark x1="49818" y1="55191" x2="49818" y2="55191"/>
                        <a14:foregroundMark x1="49818" y1="55191" x2="49818" y2="55191"/>
                        <a14:foregroundMark x1="49818" y1="55191" x2="49818" y2="55191"/>
                        <a14:foregroundMark x1="51636" y1="49727" x2="51636" y2="49727"/>
                        <a14:foregroundMark x1="51636" y1="49727" x2="51636" y2="49727"/>
                        <a14:foregroundMark x1="51273" y1="43716" x2="51273" y2="43716"/>
                        <a14:foregroundMark x1="53818" y1="48087" x2="53818" y2="48087"/>
                        <a14:foregroundMark x1="53818" y1="48087" x2="53818" y2="48087"/>
                        <a14:foregroundMark x1="57091" y1="51366" x2="57091" y2="51366"/>
                      </a14:backgroundRemoval>
                    </a14:imgEffect>
                  </a14:imgLayer>
                </a14:imgProps>
              </a:ext>
              <a:ext uri="{28A0092B-C50C-407E-A947-70E740481C1C}">
                <a14:useLocalDpi xmlns:a14="http://schemas.microsoft.com/office/drawing/2010/main" val="0"/>
              </a:ext>
            </a:extLst>
          </a:blip>
          <a:stretch>
            <a:fillRect/>
          </a:stretch>
        </p:blipFill>
        <p:spPr>
          <a:xfrm>
            <a:off x="-216519" y="128509"/>
            <a:ext cx="3025868" cy="2013578"/>
          </a:xfrm>
          <a:prstGeom prst="rect">
            <a:avLst/>
          </a:prstGeom>
        </p:spPr>
      </p:pic>
      <p:sp>
        <p:nvSpPr>
          <p:cNvPr id="10" name="CuadroTexto 9"/>
          <p:cNvSpPr txBox="1"/>
          <p:nvPr/>
        </p:nvSpPr>
        <p:spPr>
          <a:xfrm>
            <a:off x="-40943" y="6488668"/>
            <a:ext cx="12232943" cy="369332"/>
          </a:xfrm>
          <a:prstGeom prst="rect">
            <a:avLst/>
          </a:prstGeom>
          <a:solidFill>
            <a:srgbClr val="FFFF00"/>
          </a:solidFill>
          <a:ln>
            <a:solidFill>
              <a:srgbClr val="FFFF00"/>
            </a:solidFill>
          </a:ln>
        </p:spPr>
        <p:txBody>
          <a:bodyPr wrap="square" rtlCol="0">
            <a:spAutoFit/>
          </a:bodyPr>
          <a:lstStyle/>
          <a:p>
            <a:endParaRPr lang="es-MX" dirty="0"/>
          </a:p>
        </p:txBody>
      </p:sp>
    </p:spTree>
    <p:extLst>
      <p:ext uri="{BB962C8B-B14F-4D97-AF65-F5344CB8AC3E}">
        <p14:creationId xmlns:p14="http://schemas.microsoft.com/office/powerpoint/2010/main" val="3072714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l="50770" t="24766" r="25839" b="20383"/>
          <a:stretch/>
        </p:blipFill>
        <p:spPr>
          <a:xfrm rot="16200000">
            <a:off x="3018061" y="-2008128"/>
            <a:ext cx="6244200" cy="10893576"/>
          </a:xfrm>
          <a:prstGeom prst="rect">
            <a:avLst/>
          </a:prstGeom>
        </p:spPr>
      </p:pic>
      <p:sp>
        <p:nvSpPr>
          <p:cNvPr id="4" name="CuadroTexto 3"/>
          <p:cNvSpPr txBox="1"/>
          <p:nvPr/>
        </p:nvSpPr>
        <p:spPr>
          <a:xfrm>
            <a:off x="2415654" y="1514901"/>
            <a:ext cx="7833815" cy="3785652"/>
          </a:xfrm>
          <a:prstGeom prst="rect">
            <a:avLst/>
          </a:prstGeom>
          <a:solidFill>
            <a:schemeClr val="bg1"/>
          </a:solidFill>
        </p:spPr>
        <p:txBody>
          <a:bodyPr wrap="square" rtlCol="0">
            <a:spAutoFit/>
          </a:bodyPr>
          <a:lstStyle/>
          <a:p>
            <a:pPr algn="ctr"/>
            <a:r>
              <a:rPr lang="es-MX" sz="6000" b="1" dirty="0"/>
              <a:t>Como todo en esta vida, no sirve si no es llevado a la practica y con disciplina</a:t>
            </a:r>
          </a:p>
        </p:txBody>
      </p:sp>
      <p:pic>
        <p:nvPicPr>
          <p:cNvPr id="6" name="Imagen 5"/>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11494" y1="84553" x2="11494" y2="84553"/>
                      </a14:backgroundRemoval>
                    </a14:imgEffect>
                  </a14:imgLayer>
                </a14:imgProps>
              </a:ext>
              <a:ext uri="{28A0092B-C50C-407E-A947-70E740481C1C}">
                <a14:useLocalDpi xmlns:a14="http://schemas.microsoft.com/office/drawing/2010/main" val="0"/>
              </a:ext>
            </a:extLst>
          </a:blip>
          <a:stretch>
            <a:fillRect/>
          </a:stretch>
        </p:blipFill>
        <p:spPr>
          <a:xfrm>
            <a:off x="693372" y="4322683"/>
            <a:ext cx="2766656" cy="1955740"/>
          </a:xfrm>
          <a:prstGeom prst="rect">
            <a:avLst/>
          </a:prstGeom>
        </p:spPr>
      </p:pic>
    </p:spTree>
    <p:extLst>
      <p:ext uri="{BB962C8B-B14F-4D97-AF65-F5344CB8AC3E}">
        <p14:creationId xmlns:p14="http://schemas.microsoft.com/office/powerpoint/2010/main" val="1051598342"/>
      </p:ext>
    </p:extLst>
  </p:cSld>
  <p:clrMapOvr>
    <a:masterClrMapping/>
  </p:clrMapOvr>
</p:sld>
</file>

<file path=ppt/theme/theme1.xml><?xml version="1.0" encoding="utf-8"?>
<a:theme xmlns:a="http://schemas.openxmlformats.org/drawingml/2006/main" name="Marco">
  <a:themeElements>
    <a:clrScheme name="Amarillo">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Marco">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arco">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Base">
  <a:themeElements>
    <a:clrScheme name="Amarillo">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Base">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e">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D9D01AC2-EE7D-4E49-99EE-8E62E4E7E8A7}"/>
    </a:ext>
  </a:extLst>
</a:theme>
</file>

<file path=docProps/app.xml><?xml version="1.0" encoding="utf-8"?>
<Properties xmlns="http://schemas.openxmlformats.org/officeDocument/2006/extended-properties" xmlns:vt="http://schemas.openxmlformats.org/officeDocument/2006/docPropsVTypes">
  <Template/>
  <TotalTime>106</TotalTime>
  <Words>351</Words>
  <Application>Microsoft Office PowerPoint</Application>
  <PresentationFormat>Panorámica</PresentationFormat>
  <Paragraphs>31</Paragraphs>
  <Slides>6</Slides>
  <Notes>0</Notes>
  <HiddenSlides>0</HiddenSlides>
  <MMClips>0</MMClips>
  <ScaleCrop>false</ScaleCrop>
  <HeadingPairs>
    <vt:vector size="6" baseType="variant">
      <vt:variant>
        <vt:lpstr>Fuentes usadas</vt:lpstr>
      </vt:variant>
      <vt:variant>
        <vt:i4>10</vt:i4>
      </vt:variant>
      <vt:variant>
        <vt:lpstr>Tema</vt:lpstr>
      </vt:variant>
      <vt:variant>
        <vt:i4>2</vt:i4>
      </vt:variant>
      <vt:variant>
        <vt:lpstr>Títulos de diapositiva</vt:lpstr>
      </vt:variant>
      <vt:variant>
        <vt:i4>6</vt:i4>
      </vt:variant>
    </vt:vector>
  </HeadingPairs>
  <TitlesOfParts>
    <vt:vector size="18" baseType="lpstr">
      <vt:lpstr>Arial</vt:lpstr>
      <vt:lpstr>Calibri</vt:lpstr>
      <vt:lpstr>Corbel</vt:lpstr>
      <vt:lpstr>Dominique</vt:lpstr>
      <vt:lpstr>Helvetica Neue</vt:lpstr>
      <vt:lpstr>Open Sans</vt:lpstr>
      <vt:lpstr>roboto</vt:lpstr>
      <vt:lpstr>roboto slab</vt:lpstr>
      <vt:lpstr>Strawberry Blossom</vt:lpstr>
      <vt:lpstr>Wingdings 2</vt:lpstr>
      <vt:lpstr>Marco</vt:lpstr>
      <vt:lpstr>Base</vt:lpstr>
      <vt:lpstr>Presentación de PowerPoint</vt:lpstr>
      <vt:lpstr>INTRODUCCIÓN A LAS 5´S</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Marleni</dc:creator>
  <cp:lastModifiedBy>Freddy Hervias</cp:lastModifiedBy>
  <cp:revision>12</cp:revision>
  <dcterms:created xsi:type="dcterms:W3CDTF">2020-05-18T17:08:23Z</dcterms:created>
  <dcterms:modified xsi:type="dcterms:W3CDTF">2024-04-12T05:03:02Z</dcterms:modified>
</cp:coreProperties>
</file>