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sldIdLst>
    <p:sldId id="299" r:id="rId2"/>
    <p:sldId id="354" r:id="rId3"/>
    <p:sldId id="309" r:id="rId4"/>
    <p:sldId id="355" r:id="rId5"/>
    <p:sldId id="350" r:id="rId6"/>
    <p:sldId id="356" r:id="rId7"/>
    <p:sldId id="357" r:id="rId8"/>
    <p:sldId id="358" r:id="rId9"/>
    <p:sldId id="363" r:id="rId10"/>
    <p:sldId id="351" r:id="rId11"/>
    <p:sldId id="359" r:id="rId12"/>
    <p:sldId id="352" r:id="rId13"/>
    <p:sldId id="365" r:id="rId14"/>
    <p:sldId id="360" r:id="rId15"/>
    <p:sldId id="361" r:id="rId16"/>
    <p:sldId id="362" r:id="rId17"/>
    <p:sldId id="353" r:id="rId18"/>
    <p:sldId id="367" r:id="rId19"/>
    <p:sldId id="364" r:id="rId20"/>
    <p:sldId id="366" r:id="rId21"/>
    <p:sldId id="368" r:id="rId22"/>
    <p:sldId id="369" r:id="rId23"/>
  </p:sldIdLst>
  <p:sldSz cx="9144000" cy="6858000" type="screen4x3"/>
  <p:notesSz cx="6858000" cy="91440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CACA"/>
    <a:srgbClr val="D31715"/>
    <a:srgbClr val="C6D8F0"/>
    <a:srgbClr val="CBEFFF"/>
    <a:srgbClr val="1826A6"/>
    <a:srgbClr val="FB78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22699" autoAdjust="0"/>
    <p:restoredTop sz="94689" autoAdjust="0"/>
  </p:normalViewPr>
  <p:slideViewPr>
    <p:cSldViewPr>
      <p:cViewPr varScale="1">
        <p:scale>
          <a:sx n="69" d="100"/>
          <a:sy n="69" d="100"/>
        </p:scale>
        <p:origin x="672" y="66"/>
      </p:cViewPr>
      <p:guideLst>
        <p:guide orient="horz" pos="379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F52C21F-910E-4326-8537-AB054F7E224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ea typeface="ＭＳ Ｐゴシック" pitchFamily="-80" charset="-128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CF04E79-7145-4D4A-A6BD-610E7335D87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ea typeface="ＭＳ Ｐゴシック" pitchFamily="-80" charset="-128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C83A724-D602-427A-ABF9-2B6AE7A5570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B082CB6A-32FD-460F-874D-736579FA8E1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Click to edit Master text styles</a:t>
            </a:r>
          </a:p>
          <a:p>
            <a:pPr lvl="1"/>
            <a:r>
              <a:rPr lang="es-ES_tradnl" noProof="0"/>
              <a:t>Second level</a:t>
            </a:r>
          </a:p>
          <a:p>
            <a:pPr lvl="2"/>
            <a:r>
              <a:rPr lang="es-ES_tradnl" noProof="0"/>
              <a:t>Third level</a:t>
            </a:r>
          </a:p>
          <a:p>
            <a:pPr lvl="3"/>
            <a:r>
              <a:rPr lang="es-ES_tradnl" noProof="0"/>
              <a:t>Fourth level</a:t>
            </a:r>
          </a:p>
          <a:p>
            <a:pPr lvl="4"/>
            <a:r>
              <a:rPr lang="es-ES_tradnl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681EC0C6-7668-4F48-86D6-BB9B6AA93E6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ea typeface="ＭＳ Ｐゴシック" pitchFamily="-80" charset="-128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024F1096-B8BD-444E-92EE-39A5AC73A4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/>
            </a:lvl1pPr>
          </a:lstStyle>
          <a:p>
            <a:pPr>
              <a:defRPr/>
            </a:pPr>
            <a:fld id="{3E9CC06F-DCAA-4ED7-B0C9-889D89D2906C}" type="slidenum">
              <a:rPr lang="es-ES_tradnl" altLang="es-PE"/>
              <a:pPr>
                <a:defRPr/>
              </a:pPr>
              <a:t>‹Nº›</a:t>
            </a:fld>
            <a:endParaRPr lang="es-ES_tradnl" alt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39D5E6A2-C7E4-4E33-9673-1B4EEEBAF8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FC987D1-80C3-4DFA-A1AF-B6C0F4D898D3}" type="slidenum">
              <a:rPr lang="es-ES_tradnl" altLang="es-PE" sz="1200" b="0"/>
              <a:pPr/>
              <a:t>1</a:t>
            </a:fld>
            <a:endParaRPr lang="es-ES_tradnl" altLang="es-PE" sz="1200" b="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F7D74C81-6F9D-4FFE-9289-E5BCBB3D23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DF1BAD67-35D8-4039-880D-F1981EA58C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s-ES" altLang="es-P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B0E786EC-D0E3-43BF-8480-3B07521739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35BC511-4087-403E-948D-A64310696F1F}" type="slidenum">
              <a:rPr lang="es-ES_tradnl" altLang="es-PE" sz="1200" b="0"/>
              <a:pPr/>
              <a:t>3</a:t>
            </a:fld>
            <a:endParaRPr lang="es-ES_tradnl" altLang="es-PE" sz="1200" b="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DECD9F97-1E38-4114-A015-991BFEBA72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E3335ED9-E947-4780-A4E0-3486802387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s-ES" altLang="es-P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C0BA0B6-F843-421D-AD0B-CFF0C554FF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A5D1C3A-65AF-4EDE-8899-D1A97160C4FE}" type="slidenum">
              <a:rPr lang="es-ES_tradnl" altLang="es-PE" sz="1200" b="0"/>
              <a:pPr/>
              <a:t>5</a:t>
            </a:fld>
            <a:endParaRPr lang="es-ES_tradnl" altLang="es-PE" sz="1200" b="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7CCB998F-F4C6-45CC-9791-3826BC33B4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EC0001F7-5F21-4D39-9989-8566F834CA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P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4A9A8376-3C98-413D-8E2A-15DD7D8BE9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D6BBBFC-0D02-4238-93A2-74E1604C3F1F}" type="slidenum">
              <a:rPr lang="es-ES_tradnl" altLang="es-PE" sz="1200" b="0"/>
              <a:pPr/>
              <a:t>10</a:t>
            </a:fld>
            <a:endParaRPr lang="es-ES_tradnl" altLang="es-PE" sz="1200" b="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5D34EB19-3538-4B22-99DB-F7D73A4C6A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4D3A5B33-9A3F-4509-AE1A-179F833AB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P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A4592EA3-0742-4B5A-9C3D-99402863FC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A18CC7B-7968-4FD0-A6D9-FD40BEF75189}" type="slidenum">
              <a:rPr lang="es-ES_tradnl" altLang="es-PE" sz="1200" b="0"/>
              <a:pPr/>
              <a:t>12</a:t>
            </a:fld>
            <a:endParaRPr lang="es-ES_tradnl" altLang="es-PE" sz="1200" b="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DD153524-BE8F-4D41-991F-ACBED2E8FC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3749A6EC-E319-461C-9528-0A399B5094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P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F18D9582-B47C-403D-ADB8-F0D59BE2AA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8CB3792-0410-40DB-A7A3-C3F52595EF22}" type="slidenum">
              <a:rPr lang="es-ES_tradnl" altLang="es-PE" sz="1200" b="0"/>
              <a:pPr/>
              <a:t>17</a:t>
            </a:fld>
            <a:endParaRPr lang="es-ES_tradnl" altLang="es-PE" sz="1200" b="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CA745BAF-92BC-4206-99EE-A8F574C989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6930209E-E996-4B11-8D5E-D240C26657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P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04A366-A909-4600-B363-5C38F81A8A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23F6E82-807A-40BE-A5F2-0BFE2505F5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5CE272F-5450-4B12-AD5B-96C174FA9E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6BA7-AB9E-418A-83CF-26FB04AC61AF}" type="slidenum">
              <a:rPr lang="es-ES_tradnl" altLang="es-PE"/>
              <a:pPr>
                <a:defRPr/>
              </a:pPr>
              <a:t>‹Nº›</a:t>
            </a:fld>
            <a:endParaRPr lang="es-ES_tradnl" altLang="es-PE"/>
          </a:p>
        </p:txBody>
      </p:sp>
    </p:spTree>
    <p:extLst>
      <p:ext uri="{BB962C8B-B14F-4D97-AF65-F5344CB8AC3E}">
        <p14:creationId xmlns:p14="http://schemas.microsoft.com/office/powerpoint/2010/main" val="1786728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D67449-6B78-44CA-BAF2-9E8CE2037D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592BE2-901C-4F88-9685-70396FCB5F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DF1D3B-34C1-402C-B51E-5DAE97D1A9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2712B-550F-4FCA-A95E-4DBF94DD155E}" type="slidenum">
              <a:rPr lang="es-ES_tradnl" altLang="es-PE"/>
              <a:pPr>
                <a:defRPr/>
              </a:pPr>
              <a:t>‹Nº›</a:t>
            </a:fld>
            <a:endParaRPr lang="es-ES_tradnl" altLang="es-PE"/>
          </a:p>
        </p:txBody>
      </p:sp>
    </p:spTree>
    <p:extLst>
      <p:ext uri="{BB962C8B-B14F-4D97-AF65-F5344CB8AC3E}">
        <p14:creationId xmlns:p14="http://schemas.microsoft.com/office/powerpoint/2010/main" val="3945827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927BE0-2006-42E7-A9B0-46416EA7D2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B208159-8D88-49C1-BB42-C027AC0C9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E02635-C367-4A90-8C25-B76BEAC84C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17B2B-1CA2-4A48-99CC-83F248621D6B}" type="slidenum">
              <a:rPr lang="es-ES_tradnl" altLang="es-PE"/>
              <a:pPr>
                <a:defRPr/>
              </a:pPr>
              <a:t>‹Nº›</a:t>
            </a:fld>
            <a:endParaRPr lang="es-ES_tradnl" altLang="es-PE"/>
          </a:p>
        </p:txBody>
      </p:sp>
    </p:spTree>
    <p:extLst>
      <p:ext uri="{BB962C8B-B14F-4D97-AF65-F5344CB8AC3E}">
        <p14:creationId xmlns:p14="http://schemas.microsoft.com/office/powerpoint/2010/main" val="3044088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676679-B65E-4D0F-B403-0838C14C3D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545A41-7D28-40D1-A97E-06BF475C3A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9A84BC-DED9-4C87-9B76-3A48BAE10C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6F723-8687-493B-B157-F920184C5533}" type="slidenum">
              <a:rPr lang="es-ES_tradnl" altLang="es-PE"/>
              <a:pPr>
                <a:defRPr/>
              </a:pPr>
              <a:t>‹Nº›</a:t>
            </a:fld>
            <a:endParaRPr lang="es-ES_tradnl" altLang="es-PE"/>
          </a:p>
        </p:txBody>
      </p:sp>
    </p:spTree>
    <p:extLst>
      <p:ext uri="{BB962C8B-B14F-4D97-AF65-F5344CB8AC3E}">
        <p14:creationId xmlns:p14="http://schemas.microsoft.com/office/powerpoint/2010/main" val="2136253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FC12844-D1D0-4C2A-9931-64CB617E21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0356F59-377E-4ED6-A0F3-D279351012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76E46CB-CB10-42E5-B2BD-E0CD3DB261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60E1B-5968-455F-9B0A-8522D3179D22}" type="slidenum">
              <a:rPr lang="es-ES_tradnl" altLang="es-PE"/>
              <a:pPr>
                <a:defRPr/>
              </a:pPr>
              <a:t>‹Nº›</a:t>
            </a:fld>
            <a:endParaRPr lang="es-ES_tradnl" altLang="es-PE"/>
          </a:p>
        </p:txBody>
      </p:sp>
    </p:spTree>
    <p:extLst>
      <p:ext uri="{BB962C8B-B14F-4D97-AF65-F5344CB8AC3E}">
        <p14:creationId xmlns:p14="http://schemas.microsoft.com/office/powerpoint/2010/main" val="392210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106A012-8CE5-479D-8FBE-34857E4C71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B902FB8-28E3-48AC-9FB6-B13F76CE05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DD2C85D-C595-4937-839B-C8CFD2DFD4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E97B9-6413-404A-ABA2-282422C5E34A}" type="slidenum">
              <a:rPr lang="es-ES_tradnl" altLang="es-PE"/>
              <a:pPr>
                <a:defRPr/>
              </a:pPr>
              <a:t>‹Nº›</a:t>
            </a:fld>
            <a:endParaRPr lang="es-ES_tradnl" altLang="es-PE"/>
          </a:p>
        </p:txBody>
      </p:sp>
    </p:spTree>
    <p:extLst>
      <p:ext uri="{BB962C8B-B14F-4D97-AF65-F5344CB8AC3E}">
        <p14:creationId xmlns:p14="http://schemas.microsoft.com/office/powerpoint/2010/main" val="914952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EAF146C-075C-460C-AE76-9D287DFFB6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FB95FE1-CFA5-4CDD-A526-1821F68104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1217309-7F21-4517-A98C-83BD6E1F85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208BA-D0B6-479A-9440-9DCB52C752F4}" type="slidenum">
              <a:rPr lang="es-ES_tradnl" altLang="es-PE"/>
              <a:pPr>
                <a:defRPr/>
              </a:pPr>
              <a:t>‹Nº›</a:t>
            </a:fld>
            <a:endParaRPr lang="es-ES_tradnl" altLang="es-PE"/>
          </a:p>
        </p:txBody>
      </p:sp>
    </p:spTree>
    <p:extLst>
      <p:ext uri="{BB962C8B-B14F-4D97-AF65-F5344CB8AC3E}">
        <p14:creationId xmlns:p14="http://schemas.microsoft.com/office/powerpoint/2010/main" val="558980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E34BEF-4DF0-483D-802D-7F76FD6B5A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0D10B4-4C0C-4A5C-854F-328474A883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7074E6-3ECF-4581-A5CC-601E98CB8E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370EA-AB76-4502-A244-5C6998F2DC03}" type="slidenum">
              <a:rPr lang="es-ES_tradnl" altLang="es-PE"/>
              <a:pPr>
                <a:defRPr/>
              </a:pPr>
              <a:t>‹Nº›</a:t>
            </a:fld>
            <a:endParaRPr lang="es-ES_tradnl" altLang="es-PE"/>
          </a:p>
        </p:txBody>
      </p:sp>
    </p:spTree>
    <p:extLst>
      <p:ext uri="{BB962C8B-B14F-4D97-AF65-F5344CB8AC3E}">
        <p14:creationId xmlns:p14="http://schemas.microsoft.com/office/powerpoint/2010/main" val="3154394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3DC27-81FB-4ECB-B9CB-F86BA0A70D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3A9D70-302D-41A8-8D5C-18B1BC714D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6646DA-6044-4924-A2B2-A99ECC544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1F0E1-6A66-474A-9EE9-D2D43288CA8D}" type="slidenum">
              <a:rPr lang="es-ES_tradnl" altLang="es-PE"/>
              <a:pPr>
                <a:defRPr/>
              </a:pPr>
              <a:t>‹Nº›</a:t>
            </a:fld>
            <a:endParaRPr lang="es-ES_tradnl" altLang="es-PE"/>
          </a:p>
        </p:txBody>
      </p:sp>
    </p:spTree>
    <p:extLst>
      <p:ext uri="{BB962C8B-B14F-4D97-AF65-F5344CB8AC3E}">
        <p14:creationId xmlns:p14="http://schemas.microsoft.com/office/powerpoint/2010/main" val="1098017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F58A9C-AB7E-44FA-9AE5-417E84144A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B777A5-AA40-4E6F-9BC4-9A51638AD9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A027C1-991C-4845-BD1C-36CA83A2F8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7A1D5-9326-43E9-B935-3199770B97BE}" type="slidenum">
              <a:rPr lang="es-ES_tradnl" altLang="es-PE"/>
              <a:pPr>
                <a:defRPr/>
              </a:pPr>
              <a:t>‹Nº›</a:t>
            </a:fld>
            <a:endParaRPr lang="es-ES_tradnl" altLang="es-PE"/>
          </a:p>
        </p:txBody>
      </p:sp>
    </p:spTree>
    <p:extLst>
      <p:ext uri="{BB962C8B-B14F-4D97-AF65-F5344CB8AC3E}">
        <p14:creationId xmlns:p14="http://schemas.microsoft.com/office/powerpoint/2010/main" val="2841750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1981200" cy="5867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791200" cy="5867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C4DB05-9933-49C9-8365-8045D884DD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6D8E11-EBD2-4C7F-A8FE-0E21FA93A1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E6AA48-993B-40EF-B5B5-557CFCFDFE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25D24-5390-427E-9778-53E008DE0BA6}" type="slidenum">
              <a:rPr lang="es-ES_tradnl" altLang="es-PE"/>
              <a:pPr>
                <a:defRPr/>
              </a:pPr>
              <a:t>‹Nº›</a:t>
            </a:fld>
            <a:endParaRPr lang="es-ES_tradnl" altLang="es-PE"/>
          </a:p>
        </p:txBody>
      </p:sp>
    </p:spTree>
    <p:extLst>
      <p:ext uri="{BB962C8B-B14F-4D97-AF65-F5344CB8AC3E}">
        <p14:creationId xmlns:p14="http://schemas.microsoft.com/office/powerpoint/2010/main" val="25488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DBE3EF7-A2B2-4B7A-9BEE-5D323EE635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PE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49F9697-CEFD-47C6-9EDA-40CFAEC523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PE"/>
              <a:t>Click to edit Master text styles</a:t>
            </a:r>
          </a:p>
          <a:p>
            <a:pPr lvl="1"/>
            <a:r>
              <a:rPr lang="es-ES_tradnl" altLang="es-PE"/>
              <a:t>Second level</a:t>
            </a:r>
          </a:p>
          <a:p>
            <a:pPr lvl="2"/>
            <a:r>
              <a:rPr lang="es-ES_tradnl" altLang="es-PE"/>
              <a:t>Third level</a:t>
            </a:r>
          </a:p>
          <a:p>
            <a:pPr lvl="3"/>
            <a:r>
              <a:rPr lang="es-ES_tradnl" altLang="es-PE"/>
              <a:t>Fourth level</a:t>
            </a:r>
          </a:p>
          <a:p>
            <a:pPr lvl="4"/>
            <a:r>
              <a:rPr lang="es-ES_tradnl" altLang="es-PE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EDE9944-DDB7-4898-B67C-5A895DB52B7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  <a:ea typeface="ＭＳ Ｐゴシック" pitchFamily="-80" charset="-128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5B425FF-D285-4F75-9479-951B25AB08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  <a:ea typeface="ＭＳ Ｐゴシック" pitchFamily="-80" charset="-128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F75719F-106E-4414-BB78-A198DE392D6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4F4046F4-327E-4DD4-8480-5AE3603BF637}" type="slidenum">
              <a:rPr lang="es-ES_tradnl" altLang="es-PE"/>
              <a:pPr>
                <a:defRPr/>
              </a:pPr>
              <a:t>‹Nº›</a:t>
            </a:fld>
            <a:endParaRPr lang="es-ES_tradnl" altLang="es-PE"/>
          </a:p>
        </p:txBody>
      </p:sp>
      <p:pic>
        <p:nvPicPr>
          <p:cNvPr id="1031" name="Picture 7" descr="tuercas3">
            <a:extLst>
              <a:ext uri="{FF2B5EF4-FFF2-40B4-BE49-F238E27FC236}">
                <a16:creationId xmlns:a16="http://schemas.microsoft.com/office/drawing/2014/main" id="{BC285ADE-68AB-456B-BF40-466318DD07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3996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tuercas3">
            <a:extLst>
              <a:ext uri="{FF2B5EF4-FFF2-40B4-BE49-F238E27FC236}">
                <a16:creationId xmlns:a16="http://schemas.microsoft.com/office/drawing/2014/main" id="{72E0EB9C-326B-4954-8A71-63F7EBC457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38" y="4419600"/>
            <a:ext cx="223996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B703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B7031"/>
          </a:solidFill>
          <a:latin typeface="Arial" charset="0"/>
          <a:ea typeface="ＭＳ Ｐゴシック" pitchFamily="-8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B7031"/>
          </a:solidFill>
          <a:latin typeface="Arial" charset="0"/>
          <a:ea typeface="ＭＳ Ｐゴシック" pitchFamily="-8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B7031"/>
          </a:solidFill>
          <a:latin typeface="Arial" charset="0"/>
          <a:ea typeface="ＭＳ Ｐゴシック" pitchFamily="-8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B7031"/>
          </a:solidFill>
          <a:latin typeface="Arial" charset="0"/>
          <a:ea typeface="ＭＳ Ｐゴシック" pitchFamily="-8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EB7031"/>
          </a:solidFill>
          <a:latin typeface="Arial" charset="0"/>
          <a:ea typeface="ＭＳ Ｐゴシック" pitchFamily="-8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EB7031"/>
          </a:solidFill>
          <a:latin typeface="Arial" charset="0"/>
          <a:ea typeface="ＭＳ Ｐゴシック" pitchFamily="-8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EB7031"/>
          </a:solidFill>
          <a:latin typeface="Arial" charset="0"/>
          <a:ea typeface="ＭＳ Ｐゴシック" pitchFamily="-8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EB7031"/>
          </a:solidFill>
          <a:latin typeface="Arial" charset="0"/>
          <a:ea typeface="ＭＳ Ｐゴシック" pitchFamily="-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Rectangle 3">
            <a:extLst>
              <a:ext uri="{FF2B5EF4-FFF2-40B4-BE49-F238E27FC236}">
                <a16:creationId xmlns:a16="http://schemas.microsoft.com/office/drawing/2014/main" id="{E7AA27B6-48F6-498B-A2B0-C095A45517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48035" y="1151968"/>
            <a:ext cx="7772400" cy="609600"/>
          </a:xfrm>
        </p:spPr>
        <p:txBody>
          <a:bodyPr/>
          <a:lstStyle/>
          <a:p>
            <a:pPr eaLnBrk="1" hangingPunct="1"/>
            <a:r>
              <a:rPr lang="es-ES_tradnl" altLang="es-PE" sz="3200" dirty="0">
                <a:solidFill>
                  <a:srgbClr val="FB7835"/>
                </a:solidFill>
              </a:rPr>
              <a:t>CAPITULO VIII</a:t>
            </a:r>
            <a:endParaRPr lang="es-PE" altLang="es-PE" sz="3200" dirty="0">
              <a:solidFill>
                <a:srgbClr val="FB7835"/>
              </a:solidFill>
            </a:endParaRPr>
          </a:p>
        </p:txBody>
      </p:sp>
      <p:sp>
        <p:nvSpPr>
          <p:cNvPr id="123908" name="Rectangle 4">
            <a:extLst>
              <a:ext uri="{FF2B5EF4-FFF2-40B4-BE49-F238E27FC236}">
                <a16:creationId xmlns:a16="http://schemas.microsoft.com/office/drawing/2014/main" id="{4D13A349-3DE2-41AD-B8E4-F21A6611277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71575" y="1843479"/>
            <a:ext cx="6800850" cy="609600"/>
          </a:xfrm>
        </p:spPr>
        <p:txBody>
          <a:bodyPr/>
          <a:lstStyle/>
          <a:p>
            <a:pPr eaLnBrk="1" hangingPunct="1"/>
            <a:r>
              <a:rPr lang="es-ES_tradnl" altLang="es-PE" sz="4000" b="1" dirty="0"/>
              <a:t>LAS 4 P DEL MARKETING</a:t>
            </a:r>
            <a:endParaRPr lang="es-PE" altLang="es-PE" sz="4000" b="1" dirty="0"/>
          </a:p>
        </p:txBody>
      </p:sp>
      <p:pic>
        <p:nvPicPr>
          <p:cNvPr id="123909" name="Picture 5" descr="1Abridora6">
            <a:extLst>
              <a:ext uri="{FF2B5EF4-FFF2-40B4-BE49-F238E27FC236}">
                <a16:creationId xmlns:a16="http://schemas.microsoft.com/office/drawing/2014/main" id="{649A9CAB-87DA-4AAB-8263-03678A574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722" y="3284984"/>
            <a:ext cx="5666556" cy="292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CuadroTexto 1">
            <a:extLst>
              <a:ext uri="{FF2B5EF4-FFF2-40B4-BE49-F238E27FC236}">
                <a16:creationId xmlns:a16="http://schemas.microsoft.com/office/drawing/2014/main" id="{EFEB845E-F17E-4F13-8968-CD04ECBF8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760" y="2534990"/>
            <a:ext cx="4044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PE" altLang="es-PE" b="0" dirty="0"/>
              <a:t>Prof. Freddy Hervias Vargas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/>
      <p:bldP spid="12390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>
            <a:extLst>
              <a:ext uri="{FF2B5EF4-FFF2-40B4-BE49-F238E27FC236}">
                <a16:creationId xmlns:a16="http://schemas.microsoft.com/office/drawing/2014/main" id="{D1919D97-B74F-44A9-A83F-A45335A96A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2325" y="398463"/>
            <a:ext cx="7772400" cy="1143000"/>
          </a:xfrm>
        </p:spPr>
        <p:txBody>
          <a:bodyPr/>
          <a:lstStyle/>
          <a:p>
            <a:pPr algn="r"/>
            <a:r>
              <a:rPr lang="es-PE" altLang="es-PE"/>
              <a:t>Hoy aprenderemos</a:t>
            </a:r>
          </a:p>
        </p:txBody>
      </p:sp>
      <p:sp>
        <p:nvSpPr>
          <p:cNvPr id="5123" name="Marcador de contenido 2">
            <a:extLst>
              <a:ext uri="{FF2B5EF4-FFF2-40B4-BE49-F238E27FC236}">
                <a16:creationId xmlns:a16="http://schemas.microsoft.com/office/drawing/2014/main" id="{E2F02ED0-7185-4316-BC99-C9907D41DE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2325" y="1773238"/>
            <a:ext cx="7772400" cy="4114800"/>
          </a:xfrm>
        </p:spPr>
        <p:txBody>
          <a:bodyPr/>
          <a:lstStyle/>
          <a:p>
            <a:r>
              <a:rPr lang="es-PE" altLang="es-PE" sz="3000" dirty="0"/>
              <a:t>Definir un posible precio para un producto</a:t>
            </a:r>
          </a:p>
          <a:p>
            <a:r>
              <a:rPr lang="es-PE" altLang="es-PE" sz="3000" dirty="0"/>
              <a:t>Mencionar los atributos que hacen atractivo un producto.</a:t>
            </a:r>
          </a:p>
          <a:p>
            <a:r>
              <a:rPr lang="es-PE" altLang="es-PE" sz="3000" dirty="0"/>
              <a:t>Conocer el tipo de promoción y el canal de distribución más conveniente para un producto.</a:t>
            </a:r>
          </a:p>
          <a:p>
            <a:r>
              <a:rPr lang="es-PE" altLang="es-PE" sz="3000" dirty="0"/>
              <a:t>Poder hacer una presentación para un producto, describiendo sus características, utilidad y funciones.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649FDEF-3086-4A25-ADA8-6E0C32E62E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altLang="es-PE" sz="3600"/>
              <a:t>Compartamos nuestros conocimientos</a:t>
            </a:r>
            <a:endParaRPr lang="es-PE" altLang="es-PE" sz="3600"/>
          </a:p>
        </p:txBody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98A36263-0492-4268-964B-AA5423484D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565650"/>
          </a:xfrm>
        </p:spPr>
        <p:txBody>
          <a:bodyPr/>
          <a:lstStyle/>
          <a:p>
            <a:pPr eaLnBrk="1" hangingPunct="1"/>
            <a:r>
              <a:rPr lang="es-ES_tradnl" altLang="es-PE" sz="2800" dirty="0"/>
              <a:t>¿C</a:t>
            </a:r>
            <a:r>
              <a:rPr lang="es-ES_tradnl" altLang="ja-JP" sz="2800" dirty="0"/>
              <a:t>ómo sabes qué gaseosas venden en tu localidad</a:t>
            </a:r>
            <a:r>
              <a:rPr lang="es-ES_tradnl" altLang="es-PE" sz="2800" dirty="0"/>
              <a:t>?</a:t>
            </a:r>
          </a:p>
          <a:p>
            <a:pPr eaLnBrk="1" hangingPunct="1"/>
            <a:r>
              <a:rPr lang="es-ES_tradnl" altLang="es-PE" sz="2800" dirty="0"/>
              <a:t>¿C</a:t>
            </a:r>
            <a:r>
              <a:rPr lang="es-ES_tradnl" altLang="ja-JP" sz="2800" dirty="0"/>
              <a:t>ómo sabes que llegó el circo a tu barrio</a:t>
            </a:r>
            <a:r>
              <a:rPr lang="es-ES_tradnl" altLang="es-PE" sz="2800" dirty="0"/>
              <a:t>?</a:t>
            </a:r>
          </a:p>
          <a:p>
            <a:pPr eaLnBrk="1" hangingPunct="1"/>
            <a:r>
              <a:rPr lang="es-ES_tradnl" altLang="es-PE" sz="2800" dirty="0"/>
              <a:t>¿D</a:t>
            </a:r>
            <a:r>
              <a:rPr lang="es-ES_tradnl" altLang="ja-JP" sz="2800" dirty="0"/>
              <a:t>ónde compras un chocolate: en la fábrica o en la bodega de la esquina?</a:t>
            </a:r>
          </a:p>
          <a:p>
            <a:pPr eaLnBrk="1" hangingPunct="1"/>
            <a:r>
              <a:rPr lang="es-ES_tradnl" altLang="ja-JP" sz="2800" dirty="0"/>
              <a:t>¿Dónde se imprime el periódico que lee tu familia cada día?</a:t>
            </a:r>
          </a:p>
          <a:p>
            <a:pPr eaLnBrk="1" hangingPunct="1"/>
            <a:r>
              <a:rPr lang="es-ES_tradnl" altLang="ja-JP" sz="2800" dirty="0"/>
              <a:t>¿Cómo llegan los productos a los consumidores?</a:t>
            </a:r>
            <a:endParaRPr lang="es-PE" altLang="es-PE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Marcador de contenido 4">
            <a:extLst>
              <a:ext uri="{FF2B5EF4-FFF2-40B4-BE49-F238E27FC236}">
                <a16:creationId xmlns:a16="http://schemas.microsoft.com/office/drawing/2014/main" id="{BBD75034-BC78-4D8B-9CF6-1CF668B1792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363538"/>
            <a:ext cx="7448550" cy="613092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89FD0F6-8E53-400B-9063-F6C3375423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7620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altLang="es-PE"/>
              <a:t>Las 4 P del marketing</a:t>
            </a:r>
          </a:p>
        </p:txBody>
      </p:sp>
      <p:grpSp>
        <p:nvGrpSpPr>
          <p:cNvPr id="2" name="Group 31">
            <a:extLst>
              <a:ext uri="{FF2B5EF4-FFF2-40B4-BE49-F238E27FC236}">
                <a16:creationId xmlns:a16="http://schemas.microsoft.com/office/drawing/2014/main" id="{1C0DF283-0A0D-4442-B87C-4330B3AC402D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1093788"/>
            <a:ext cx="6553200" cy="811212"/>
            <a:chOff x="1248" y="689"/>
            <a:chExt cx="4128" cy="511"/>
          </a:xfrm>
        </p:grpSpPr>
        <p:sp>
          <p:nvSpPr>
            <p:cNvPr id="9242" name="Rectangle 4">
              <a:extLst>
                <a:ext uri="{FF2B5EF4-FFF2-40B4-BE49-F238E27FC236}">
                  <a16:creationId xmlns:a16="http://schemas.microsoft.com/office/drawing/2014/main" id="{9F6AF23F-6C5E-4E66-A027-C85A69769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1" y="689"/>
              <a:ext cx="3851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s-ES_tradnl" altLang="es-PE" sz="2500">
                  <a:solidFill>
                    <a:srgbClr val="FB7835"/>
                  </a:solidFill>
                </a:rPr>
                <a:t>Producto</a:t>
              </a:r>
              <a:r>
                <a:rPr lang="es-ES_tradnl" altLang="es-PE" sz="2400" b="0"/>
                <a:t>  </a:t>
              </a:r>
              <a:r>
                <a:rPr lang="es-ES_tradnl" altLang="es-PE" sz="2400" b="0">
                  <a:solidFill>
                    <a:schemeClr val="bg2"/>
                  </a:solidFill>
                </a:rPr>
                <a:t>|  Precio  |  Promoci</a:t>
              </a:r>
              <a:r>
                <a:rPr lang="es-ES_tradnl" altLang="ja-JP" sz="2400" b="0">
                  <a:solidFill>
                    <a:schemeClr val="bg2"/>
                  </a:solidFill>
                </a:rPr>
                <a:t>ón </a:t>
              </a:r>
              <a:r>
                <a:rPr lang="es-ES_tradnl" altLang="es-PE" sz="2400" b="0">
                  <a:solidFill>
                    <a:schemeClr val="bg2"/>
                  </a:solidFill>
                </a:rPr>
                <a:t>|</a:t>
              </a:r>
              <a:r>
                <a:rPr lang="es-ES_tradnl" altLang="ja-JP" sz="2400" b="0">
                  <a:solidFill>
                    <a:schemeClr val="bg2"/>
                  </a:solidFill>
                </a:rPr>
                <a:t>  Plaza</a:t>
              </a:r>
              <a:endParaRPr lang="es-ES_tradnl" altLang="es-PE" sz="2400" b="0">
                <a:solidFill>
                  <a:schemeClr val="bg2"/>
                </a:solidFill>
              </a:endParaRPr>
            </a:p>
          </p:txBody>
        </p:sp>
        <p:sp>
          <p:nvSpPr>
            <p:cNvPr id="9243" name="Rectangle 5">
              <a:extLst>
                <a:ext uri="{FF2B5EF4-FFF2-40B4-BE49-F238E27FC236}">
                  <a16:creationId xmlns:a16="http://schemas.microsoft.com/office/drawing/2014/main" id="{F5B95AEE-D961-45B1-A5BB-AE880C12A6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979"/>
              <a:ext cx="4128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s-ES_tradnl" altLang="es-PE" sz="1700" b="0"/>
                <a:t>Conjunto de beneficios que satisfacen necesidades del cliente.</a:t>
              </a:r>
            </a:p>
          </p:txBody>
        </p:sp>
      </p:grpSp>
      <p:sp>
        <p:nvSpPr>
          <p:cNvPr id="228358" name="Line 6">
            <a:extLst>
              <a:ext uri="{FF2B5EF4-FFF2-40B4-BE49-F238E27FC236}">
                <a16:creationId xmlns:a16="http://schemas.microsoft.com/office/drawing/2014/main" id="{0B125A14-6813-4D40-A0A2-CE329844B74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408238"/>
            <a:ext cx="0" cy="4449762"/>
          </a:xfrm>
          <a:prstGeom prst="line">
            <a:avLst/>
          </a:prstGeom>
          <a:noFill/>
          <a:ln w="12700">
            <a:solidFill>
              <a:srgbClr val="1826A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/>
          </a:p>
        </p:txBody>
      </p:sp>
      <p:sp>
        <p:nvSpPr>
          <p:cNvPr id="228359" name="Rectangle 7">
            <a:extLst>
              <a:ext uri="{FF2B5EF4-FFF2-40B4-BE49-F238E27FC236}">
                <a16:creationId xmlns:a16="http://schemas.microsoft.com/office/drawing/2014/main" id="{F247BC94-522E-4C40-9CDA-F9BFA68DC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286000"/>
            <a:ext cx="293211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200">
                <a:solidFill>
                  <a:srgbClr val="FB7835"/>
                </a:solidFill>
              </a:rPr>
              <a:t>Niveles del producto</a:t>
            </a:r>
          </a:p>
        </p:txBody>
      </p:sp>
      <p:sp>
        <p:nvSpPr>
          <p:cNvPr id="9222" name="Rectangle 9">
            <a:extLst>
              <a:ext uri="{FF2B5EF4-FFF2-40B4-BE49-F238E27FC236}">
                <a16:creationId xmlns:a16="http://schemas.microsoft.com/office/drawing/2014/main" id="{3F6AAB44-16EF-475F-B2CD-B057FB517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48400"/>
            <a:ext cx="22098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PE" sz="2400"/>
          </a:p>
        </p:txBody>
      </p:sp>
      <p:sp>
        <p:nvSpPr>
          <p:cNvPr id="228362" name="Rectangle 10">
            <a:extLst>
              <a:ext uri="{FF2B5EF4-FFF2-40B4-BE49-F238E27FC236}">
                <a16:creationId xmlns:a16="http://schemas.microsoft.com/office/drawing/2014/main" id="{BA74B92B-9E43-4723-BC5B-F1DDBBDC2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44800"/>
            <a:ext cx="4114800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00"/>
              <a:t>1 - B</a:t>
            </a:r>
            <a:r>
              <a:rPr lang="es-ES_tradnl" altLang="ja-JP" sz="2000"/>
              <a:t>ásico:</a:t>
            </a:r>
            <a:r>
              <a:rPr lang="es-ES_tradnl" altLang="ja-JP" sz="2000" b="0"/>
              <a:t> Necesidad que satisface el producto. </a:t>
            </a:r>
            <a:br>
              <a:rPr lang="es-ES_tradnl" altLang="ja-JP" sz="2000" b="0"/>
            </a:br>
            <a:endParaRPr lang="es-ES_tradnl" altLang="ja-JP" sz="2000" b="0"/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ja-JP" sz="2000"/>
              <a:t>2 - Producto real:</a:t>
            </a:r>
            <a:r>
              <a:rPr lang="es-ES_tradnl" altLang="ja-JP" sz="2000" b="0"/>
              <a:t> Todos los beneficios que el producto brinda mejor que la competencia y las características que lo distinguen. 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es-ES_tradnl" altLang="ja-JP" sz="2000"/>
            </a:br>
            <a:r>
              <a:rPr lang="es-ES_tradnl" altLang="ja-JP" sz="2000"/>
              <a:t>3 - Producto aumentado:</a:t>
            </a:r>
            <a:r>
              <a:rPr lang="es-ES_tradnl" altLang="ja-JP" sz="2000" b="0"/>
              <a:t> Beneficios adicionales, como comodidad y buen trato.</a:t>
            </a:r>
            <a:endParaRPr lang="es-ES_tradnl" altLang="es-PE" sz="2000" b="0"/>
          </a:p>
        </p:txBody>
      </p:sp>
      <p:sp>
        <p:nvSpPr>
          <p:cNvPr id="228364" name="Rectangle 12">
            <a:extLst>
              <a:ext uri="{FF2B5EF4-FFF2-40B4-BE49-F238E27FC236}">
                <a16:creationId xmlns:a16="http://schemas.microsoft.com/office/drawing/2014/main" id="{F9A6FCCC-1B27-4D55-8457-D5B85E73E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6175" y="2300288"/>
            <a:ext cx="3273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200">
                <a:solidFill>
                  <a:srgbClr val="FB7835"/>
                </a:solidFill>
              </a:rPr>
              <a:t>Ciclo vital del producto</a:t>
            </a:r>
          </a:p>
        </p:txBody>
      </p:sp>
      <p:grpSp>
        <p:nvGrpSpPr>
          <p:cNvPr id="3" name="Group 33">
            <a:extLst>
              <a:ext uri="{FF2B5EF4-FFF2-40B4-BE49-F238E27FC236}">
                <a16:creationId xmlns:a16="http://schemas.microsoft.com/office/drawing/2014/main" id="{9312BAE0-D09E-4038-80CA-A0BE805390AE}"/>
              </a:ext>
            </a:extLst>
          </p:cNvPr>
          <p:cNvGrpSpPr>
            <a:grpSpLocks/>
          </p:cNvGrpSpPr>
          <p:nvPr/>
        </p:nvGrpSpPr>
        <p:grpSpPr bwMode="auto">
          <a:xfrm>
            <a:off x="4956175" y="2971800"/>
            <a:ext cx="4187825" cy="3649663"/>
            <a:chOff x="3024" y="1872"/>
            <a:chExt cx="2736" cy="2448"/>
          </a:xfrm>
        </p:grpSpPr>
        <p:sp>
          <p:nvSpPr>
            <p:cNvPr id="9226" name="Rectangle 8">
              <a:extLst>
                <a:ext uri="{FF2B5EF4-FFF2-40B4-BE49-F238E27FC236}">
                  <a16:creationId xmlns:a16="http://schemas.microsoft.com/office/drawing/2014/main" id="{5C6F86AF-7E6F-4E2D-B52B-85F7920E6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2688"/>
              <a:ext cx="1392" cy="1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ES" altLang="es-PE" sz="2400"/>
            </a:p>
          </p:txBody>
        </p:sp>
        <p:sp>
          <p:nvSpPr>
            <p:cNvPr id="9227" name="Rectangle 11">
              <a:extLst>
                <a:ext uri="{FF2B5EF4-FFF2-40B4-BE49-F238E27FC236}">
                  <a16:creationId xmlns:a16="http://schemas.microsoft.com/office/drawing/2014/main" id="{747DC8C1-40A2-4E7B-AEB4-2E3869BC0A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2688"/>
              <a:ext cx="1392" cy="1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ES" altLang="es-PE" sz="2400"/>
            </a:p>
          </p:txBody>
        </p:sp>
        <p:grpSp>
          <p:nvGrpSpPr>
            <p:cNvPr id="9228" name="Group 20">
              <a:extLst>
                <a:ext uri="{FF2B5EF4-FFF2-40B4-BE49-F238E27FC236}">
                  <a16:creationId xmlns:a16="http://schemas.microsoft.com/office/drawing/2014/main" id="{16963565-C2C1-4B67-8CB7-31FFC2479B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16" y="1872"/>
              <a:ext cx="2064" cy="1152"/>
              <a:chOff x="3216" y="2160"/>
              <a:chExt cx="2064" cy="1152"/>
            </a:xfrm>
          </p:grpSpPr>
          <p:sp>
            <p:nvSpPr>
              <p:cNvPr id="9239" name="Freeform 16">
                <a:extLst>
                  <a:ext uri="{FF2B5EF4-FFF2-40B4-BE49-F238E27FC236}">
                    <a16:creationId xmlns:a16="http://schemas.microsoft.com/office/drawing/2014/main" id="{DBA8A000-D68F-45D4-B66D-EB90AB5922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6" y="2272"/>
                <a:ext cx="1872" cy="1040"/>
              </a:xfrm>
              <a:custGeom>
                <a:avLst/>
                <a:gdLst>
                  <a:gd name="T0" fmla="*/ 0 w 1680"/>
                  <a:gd name="T1" fmla="*/ 1040 h 992"/>
                  <a:gd name="T2" fmla="*/ 374 w 1680"/>
                  <a:gd name="T3" fmla="*/ 839 h 992"/>
                  <a:gd name="T4" fmla="*/ 909 w 1680"/>
                  <a:gd name="T5" fmla="*/ 185 h 992"/>
                  <a:gd name="T6" fmla="*/ 1391 w 1680"/>
                  <a:gd name="T7" fmla="*/ 34 h 992"/>
                  <a:gd name="T8" fmla="*/ 1872 w 1680"/>
                  <a:gd name="T9" fmla="*/ 386 h 9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80"/>
                  <a:gd name="T16" fmla="*/ 0 h 992"/>
                  <a:gd name="T17" fmla="*/ 1680 w 1680"/>
                  <a:gd name="T18" fmla="*/ 992 h 9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80" h="992">
                    <a:moveTo>
                      <a:pt x="0" y="992"/>
                    </a:moveTo>
                    <a:cubicBezTo>
                      <a:pt x="100" y="964"/>
                      <a:pt x="200" y="936"/>
                      <a:pt x="336" y="800"/>
                    </a:cubicBezTo>
                    <a:cubicBezTo>
                      <a:pt x="472" y="664"/>
                      <a:pt x="664" y="304"/>
                      <a:pt x="816" y="176"/>
                    </a:cubicBezTo>
                    <a:cubicBezTo>
                      <a:pt x="968" y="48"/>
                      <a:pt x="1104" y="0"/>
                      <a:pt x="1248" y="32"/>
                    </a:cubicBezTo>
                    <a:cubicBezTo>
                      <a:pt x="1392" y="64"/>
                      <a:pt x="1608" y="312"/>
                      <a:pt x="1680" y="368"/>
                    </a:cubicBezTo>
                  </a:path>
                </a:pathLst>
              </a:custGeom>
              <a:noFill/>
              <a:ln w="28575">
                <a:solidFill>
                  <a:srgbClr val="FB783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s-PE"/>
              </a:p>
            </p:txBody>
          </p:sp>
          <p:sp>
            <p:nvSpPr>
              <p:cNvPr id="9240" name="Line 18">
                <a:extLst>
                  <a:ext uri="{FF2B5EF4-FFF2-40B4-BE49-F238E27FC236}">
                    <a16:creationId xmlns:a16="http://schemas.microsoft.com/office/drawing/2014/main" id="{C4B4DCD1-0D6F-4C03-B64E-842357B776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16" y="2160"/>
                <a:ext cx="0" cy="1152"/>
              </a:xfrm>
              <a:prstGeom prst="line">
                <a:avLst/>
              </a:prstGeom>
              <a:noFill/>
              <a:ln w="12700">
                <a:solidFill>
                  <a:srgbClr val="1826A6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s-PE"/>
              </a:p>
            </p:txBody>
          </p:sp>
          <p:sp>
            <p:nvSpPr>
              <p:cNvPr id="9241" name="Line 19">
                <a:extLst>
                  <a:ext uri="{FF2B5EF4-FFF2-40B4-BE49-F238E27FC236}">
                    <a16:creationId xmlns:a16="http://schemas.microsoft.com/office/drawing/2014/main" id="{AB423865-0AF5-4CA3-97AF-075206FD30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6" y="3312"/>
                <a:ext cx="2064" cy="0"/>
              </a:xfrm>
              <a:prstGeom prst="line">
                <a:avLst/>
              </a:prstGeom>
              <a:noFill/>
              <a:ln w="12700">
                <a:solidFill>
                  <a:srgbClr val="1826A6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s-PE"/>
              </a:p>
            </p:txBody>
          </p:sp>
        </p:grpSp>
        <p:sp>
          <p:nvSpPr>
            <p:cNvPr id="9229" name="Rectangle 21">
              <a:extLst>
                <a:ext uri="{FF2B5EF4-FFF2-40B4-BE49-F238E27FC236}">
                  <a16:creationId xmlns:a16="http://schemas.microsoft.com/office/drawing/2014/main" id="{0613E25F-44AF-4257-ADDD-3EDBE748FB5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887" y="2024"/>
              <a:ext cx="46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s-ES_tradnl" altLang="es-PE" sz="1400" b="0"/>
                <a:t>Ventas</a:t>
              </a:r>
              <a:endParaRPr lang="es-ES_tradnl" altLang="es-PE" sz="2400" b="0"/>
            </a:p>
          </p:txBody>
        </p:sp>
        <p:sp>
          <p:nvSpPr>
            <p:cNvPr id="9230" name="Rectangle 22">
              <a:extLst>
                <a:ext uri="{FF2B5EF4-FFF2-40B4-BE49-F238E27FC236}">
                  <a16:creationId xmlns:a16="http://schemas.microsoft.com/office/drawing/2014/main" id="{AC3A953E-7DE3-4003-AFA1-1F67885B6E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3" y="3024"/>
              <a:ext cx="4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s-ES_tradnl" altLang="es-PE" sz="1400" b="0"/>
                <a:t>Tiempo</a:t>
              </a:r>
            </a:p>
          </p:txBody>
        </p:sp>
        <p:sp>
          <p:nvSpPr>
            <p:cNvPr id="9231" name="Line 23">
              <a:extLst>
                <a:ext uri="{FF2B5EF4-FFF2-40B4-BE49-F238E27FC236}">
                  <a16:creationId xmlns:a16="http://schemas.microsoft.com/office/drawing/2014/main" id="{DB771F31-1B72-4123-88AB-23EBCF09A0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264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PE"/>
            </a:p>
          </p:txBody>
        </p:sp>
        <p:sp>
          <p:nvSpPr>
            <p:cNvPr id="9232" name="Line 24">
              <a:extLst>
                <a:ext uri="{FF2B5EF4-FFF2-40B4-BE49-F238E27FC236}">
                  <a16:creationId xmlns:a16="http://schemas.microsoft.com/office/drawing/2014/main" id="{B1867DB6-DD80-4D05-8E90-E3E99EE586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0" y="2208"/>
              <a:ext cx="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PE"/>
            </a:p>
          </p:txBody>
        </p:sp>
        <p:sp>
          <p:nvSpPr>
            <p:cNvPr id="9233" name="Line 25">
              <a:extLst>
                <a:ext uri="{FF2B5EF4-FFF2-40B4-BE49-F238E27FC236}">
                  <a16:creationId xmlns:a16="http://schemas.microsoft.com/office/drawing/2014/main" id="{8834D2AA-0653-4641-9FB3-EA277591A2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2016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PE"/>
            </a:p>
          </p:txBody>
        </p:sp>
        <p:sp>
          <p:nvSpPr>
            <p:cNvPr id="9234" name="Rectangle 26">
              <a:extLst>
                <a:ext uri="{FF2B5EF4-FFF2-40B4-BE49-F238E27FC236}">
                  <a16:creationId xmlns:a16="http://schemas.microsoft.com/office/drawing/2014/main" id="{B88BE2D6-AEEB-4643-B4D2-0B6A0EE8D7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2781"/>
              <a:ext cx="158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s-ES_tradnl" altLang="es-PE" sz="1900" b="0"/>
                <a:t>I</a:t>
              </a:r>
            </a:p>
          </p:txBody>
        </p:sp>
        <p:sp>
          <p:nvSpPr>
            <p:cNvPr id="9235" name="Rectangle 27">
              <a:extLst>
                <a:ext uri="{FF2B5EF4-FFF2-40B4-BE49-F238E27FC236}">
                  <a16:creationId xmlns:a16="http://schemas.microsoft.com/office/drawing/2014/main" id="{1C359582-FF75-4D90-8B49-7F09B5900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2599"/>
              <a:ext cx="20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s-ES_tradnl" altLang="es-PE" sz="1900" b="0"/>
                <a:t>II</a:t>
              </a:r>
            </a:p>
          </p:txBody>
        </p:sp>
        <p:sp>
          <p:nvSpPr>
            <p:cNvPr id="9236" name="Rectangle 28">
              <a:extLst>
                <a:ext uri="{FF2B5EF4-FFF2-40B4-BE49-F238E27FC236}">
                  <a16:creationId xmlns:a16="http://schemas.microsoft.com/office/drawing/2014/main" id="{F59E0969-0289-4A9D-BD8E-2C727C4A6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9" y="2455"/>
              <a:ext cx="243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s-ES_tradnl" altLang="es-PE" sz="1900" b="0"/>
                <a:t>III</a:t>
              </a:r>
            </a:p>
          </p:txBody>
        </p:sp>
        <p:sp>
          <p:nvSpPr>
            <p:cNvPr id="9237" name="Rectangle 29">
              <a:extLst>
                <a:ext uri="{FF2B5EF4-FFF2-40B4-BE49-F238E27FC236}">
                  <a16:creationId xmlns:a16="http://schemas.microsoft.com/office/drawing/2014/main" id="{8D4AB81C-9B65-4773-88C1-7B4DA826E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3" y="2359"/>
              <a:ext cx="26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s-ES_tradnl" altLang="es-PE" sz="1900" b="0"/>
                <a:t>IV</a:t>
              </a:r>
            </a:p>
          </p:txBody>
        </p:sp>
        <p:sp>
          <p:nvSpPr>
            <p:cNvPr id="9238" name="Rectangle 30">
              <a:extLst>
                <a:ext uri="{FF2B5EF4-FFF2-40B4-BE49-F238E27FC236}">
                  <a16:creationId xmlns:a16="http://schemas.microsoft.com/office/drawing/2014/main" id="{929E02BE-00DD-41CB-9BDA-E81BA2024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8" y="3302"/>
              <a:ext cx="1853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609600" indent="-609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AutoNum type="romanUcPeriod"/>
              </a:pPr>
              <a:r>
                <a:rPr lang="es-ES_tradnl" altLang="es-PE" sz="1800" b="0"/>
                <a:t>Etapa introductoria</a:t>
              </a:r>
            </a:p>
            <a:p>
              <a:pPr>
                <a:spcBef>
                  <a:spcPct val="0"/>
                </a:spcBef>
                <a:buFontTx/>
                <a:buAutoNum type="romanUcPeriod"/>
              </a:pPr>
              <a:r>
                <a:rPr lang="es-ES_tradnl" altLang="es-PE" sz="1800" b="0"/>
                <a:t>Etapa de crecimiento</a:t>
              </a:r>
            </a:p>
            <a:p>
              <a:pPr>
                <a:spcBef>
                  <a:spcPct val="0"/>
                </a:spcBef>
                <a:buFontTx/>
                <a:buAutoNum type="romanUcPeriod"/>
              </a:pPr>
              <a:r>
                <a:rPr lang="es-ES_tradnl" altLang="es-PE" sz="1800" b="0"/>
                <a:t>Etapa de madurez</a:t>
              </a:r>
            </a:p>
            <a:p>
              <a:pPr>
                <a:spcBef>
                  <a:spcPct val="0"/>
                </a:spcBef>
                <a:buFontTx/>
                <a:buAutoNum type="romanUcPeriod"/>
              </a:pPr>
              <a:r>
                <a:rPr lang="es-ES_tradnl" altLang="es-PE" sz="1800" b="0"/>
                <a:t>Etapa de declinaci</a:t>
              </a:r>
              <a:r>
                <a:rPr lang="es-ES_tradnl" altLang="ja-JP" sz="1800" b="0"/>
                <a:t>ón</a:t>
              </a:r>
              <a:endParaRPr lang="es-ES_tradnl" altLang="es-PE" sz="1800" b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9" grpId="0"/>
      <p:bldP spid="228362" grpId="0"/>
      <p:bldP spid="2283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1">
            <a:extLst>
              <a:ext uri="{FF2B5EF4-FFF2-40B4-BE49-F238E27FC236}">
                <a16:creationId xmlns:a16="http://schemas.microsoft.com/office/drawing/2014/main" id="{7C1BD0B7-039E-4C29-874F-8CE4912534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PE" altLang="es-PE" sz="3600"/>
              <a:t>Actividades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0DA4F1-BCCA-42A1-B2F4-F849FE1B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0213"/>
            <a:ext cx="7772400" cy="4114800"/>
          </a:xfrm>
        </p:spPr>
        <p:txBody>
          <a:bodyPr/>
          <a:lstStyle/>
          <a:p>
            <a:pPr marL="457200" indent="-457200" algn="just">
              <a:buFontTx/>
              <a:buAutoNum type="arabicPeriod"/>
              <a:defRPr/>
            </a:pPr>
            <a:r>
              <a:rPr lang="es-PE" sz="2000" dirty="0"/>
              <a:t>Piensa en dos bienes y dos servicios que se ofrezcan en tu localidad y distingue cada uno de sus niveles (producto básico, producto real y producto aumentado).</a:t>
            </a:r>
          </a:p>
          <a:p>
            <a:pPr marL="0" indent="0" algn="just">
              <a:buFontTx/>
              <a:buNone/>
              <a:defRPr/>
            </a:pPr>
            <a:r>
              <a:rPr lang="es-PE" sz="2000" dirty="0"/>
              <a:t>	¿En qué etapa del ciclo vital se encuentra?</a:t>
            </a:r>
          </a:p>
          <a:p>
            <a:pPr marL="0" indent="0" algn="just">
              <a:buFontTx/>
              <a:buNone/>
              <a:defRPr/>
            </a:pPr>
            <a:endParaRPr lang="es-PE" sz="2000" dirty="0"/>
          </a:p>
          <a:p>
            <a:pPr marL="0" indent="0" algn="just">
              <a:buFontTx/>
              <a:buNone/>
              <a:defRPr/>
            </a:pPr>
            <a:r>
              <a:rPr lang="es-PE" sz="2000" dirty="0"/>
              <a:t>2. Indica si las siguientes afirmaciones son verdaderas o falsas.</a:t>
            </a:r>
          </a:p>
          <a:p>
            <a:pPr lvl="1" indent="-342900" algn="just">
              <a:buFontTx/>
              <a:buChar char="-"/>
              <a:defRPr/>
            </a:pPr>
            <a:r>
              <a:rPr lang="es-PE" sz="2000" dirty="0"/>
              <a:t>El producto real se define como la necesidad que satisface.</a:t>
            </a:r>
          </a:p>
          <a:p>
            <a:pPr lvl="1" indent="-342900" algn="just">
              <a:buFontTx/>
              <a:buChar char="-"/>
              <a:defRPr/>
            </a:pPr>
            <a:r>
              <a:rPr lang="es-PE" sz="2000" dirty="0"/>
              <a:t>El producto aumentado incluye siempre alguna oferta atractiva.</a:t>
            </a:r>
          </a:p>
          <a:p>
            <a:pPr lvl="1" indent="-342900" algn="just">
              <a:buFontTx/>
              <a:buChar char="-"/>
              <a:defRPr/>
            </a:pPr>
            <a:r>
              <a:rPr lang="es-PE" sz="2000" dirty="0"/>
              <a:t>La disposición a pagar de los consumidores puede ser un factor determinante en la fijación del precio.</a:t>
            </a:r>
          </a:p>
          <a:p>
            <a:pPr lvl="1" indent="-342900" algn="just">
              <a:buFontTx/>
              <a:buChar char="-"/>
              <a:defRPr/>
            </a:pPr>
            <a:r>
              <a:rPr lang="es-PE" sz="2000" dirty="0"/>
              <a:t>La innovación es fundamental en la etapa de madurez del ciclo de vida de un producto.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Marcador de contenido 2">
            <a:extLst>
              <a:ext uri="{FF2B5EF4-FFF2-40B4-BE49-F238E27FC236}">
                <a16:creationId xmlns:a16="http://schemas.microsoft.com/office/drawing/2014/main" id="{05CD5D77-E374-4642-B8C5-051F438294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95513" y="501650"/>
            <a:ext cx="6337300" cy="574675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es-PE" altLang="es-PE" sz="1800"/>
              <a:t>3. Encuentra para cada uno el nivel básico, real y aumentado.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D4091624-D8C5-4045-9936-540532D3CE75}"/>
              </a:ext>
            </a:extLst>
          </p:cNvPr>
          <p:cNvGraphicFramePr>
            <a:graphicFrameLocks noGrp="1"/>
          </p:cNvGraphicFramePr>
          <p:nvPr/>
        </p:nvGraphicFramePr>
        <p:xfrm>
          <a:off x="904875" y="1484313"/>
          <a:ext cx="7627939" cy="227171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99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1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6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995"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Producto</a:t>
                      </a:r>
                    </a:p>
                  </a:txBody>
                  <a:tcPr marL="91445" marR="91445"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Producto básico</a:t>
                      </a:r>
                    </a:p>
                  </a:txBody>
                  <a:tcPr marL="91445" marR="91445"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Producto real</a:t>
                      </a:r>
                    </a:p>
                  </a:txBody>
                  <a:tcPr marL="91445" marR="91445"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200" dirty="0"/>
                        <a:t>Producto aumentado</a:t>
                      </a:r>
                    </a:p>
                  </a:txBody>
                  <a:tcPr marL="91445" marR="91445" marT="45739" marB="4573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363">
                <a:tc>
                  <a:txBody>
                    <a:bodyPr/>
                    <a:lstStyle/>
                    <a:p>
                      <a:r>
                        <a:rPr lang="es-PE" sz="1600" dirty="0"/>
                        <a:t>Una botella de gaseosa</a:t>
                      </a:r>
                    </a:p>
                  </a:txBody>
                  <a:tcPr marL="91445" marR="91445" marT="45739" marB="45739"/>
                </a:tc>
                <a:tc>
                  <a:txBody>
                    <a:bodyPr/>
                    <a:lstStyle/>
                    <a:p>
                      <a:endParaRPr lang="es-PE" sz="1800"/>
                    </a:p>
                  </a:txBody>
                  <a:tcPr marL="91445" marR="91445" marT="45739" marB="45739"/>
                </a:tc>
                <a:tc>
                  <a:txBody>
                    <a:bodyPr/>
                    <a:lstStyle/>
                    <a:p>
                      <a:endParaRPr lang="es-PE" sz="1800"/>
                    </a:p>
                  </a:txBody>
                  <a:tcPr marL="91445" marR="91445" marT="45739" marB="45739"/>
                </a:tc>
                <a:tc>
                  <a:txBody>
                    <a:bodyPr/>
                    <a:lstStyle/>
                    <a:p>
                      <a:endParaRPr lang="es-PE" sz="1800"/>
                    </a:p>
                  </a:txBody>
                  <a:tcPr marL="91445" marR="91445" marT="45739" marB="4573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95">
                <a:tc>
                  <a:txBody>
                    <a:bodyPr/>
                    <a:lstStyle/>
                    <a:p>
                      <a:r>
                        <a:rPr lang="es-PE" sz="1600" dirty="0"/>
                        <a:t>Un corte de pelo</a:t>
                      </a:r>
                    </a:p>
                  </a:txBody>
                  <a:tcPr marL="91445" marR="91445" marT="45739" marB="45739"/>
                </a:tc>
                <a:tc>
                  <a:txBody>
                    <a:bodyPr/>
                    <a:lstStyle/>
                    <a:p>
                      <a:endParaRPr lang="es-PE" sz="1800"/>
                    </a:p>
                  </a:txBody>
                  <a:tcPr marL="91445" marR="91445" marT="45739" marB="45739"/>
                </a:tc>
                <a:tc>
                  <a:txBody>
                    <a:bodyPr/>
                    <a:lstStyle/>
                    <a:p>
                      <a:endParaRPr lang="es-PE" sz="1800"/>
                    </a:p>
                  </a:txBody>
                  <a:tcPr marL="91445" marR="91445" marT="45739" marB="45739"/>
                </a:tc>
                <a:tc>
                  <a:txBody>
                    <a:bodyPr/>
                    <a:lstStyle/>
                    <a:p>
                      <a:endParaRPr lang="es-PE" sz="1800"/>
                    </a:p>
                  </a:txBody>
                  <a:tcPr marL="91445" marR="91445" marT="45739" marB="4573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95">
                <a:tc>
                  <a:txBody>
                    <a:bodyPr/>
                    <a:lstStyle/>
                    <a:p>
                      <a:r>
                        <a:rPr lang="es-PE" sz="1600" dirty="0"/>
                        <a:t>Un televisor</a:t>
                      </a:r>
                    </a:p>
                  </a:txBody>
                  <a:tcPr marL="91445" marR="91445" marT="45739" marB="45739"/>
                </a:tc>
                <a:tc>
                  <a:txBody>
                    <a:bodyPr/>
                    <a:lstStyle/>
                    <a:p>
                      <a:endParaRPr lang="es-PE" sz="1800" dirty="0"/>
                    </a:p>
                  </a:txBody>
                  <a:tcPr marL="91445" marR="91445" marT="45739" marB="45739"/>
                </a:tc>
                <a:tc>
                  <a:txBody>
                    <a:bodyPr/>
                    <a:lstStyle/>
                    <a:p>
                      <a:endParaRPr lang="es-PE" sz="1800" dirty="0"/>
                    </a:p>
                  </a:txBody>
                  <a:tcPr marL="91445" marR="91445" marT="45739" marB="45739"/>
                </a:tc>
                <a:tc>
                  <a:txBody>
                    <a:bodyPr/>
                    <a:lstStyle/>
                    <a:p>
                      <a:endParaRPr lang="es-PE" sz="1800" dirty="0"/>
                    </a:p>
                  </a:txBody>
                  <a:tcPr marL="91445" marR="91445" marT="45739" marB="4573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363">
                <a:tc>
                  <a:txBody>
                    <a:bodyPr/>
                    <a:lstStyle/>
                    <a:p>
                      <a:r>
                        <a:rPr lang="es-PE" sz="1600" dirty="0"/>
                        <a:t>El centro educativo donde estudios</a:t>
                      </a:r>
                    </a:p>
                  </a:txBody>
                  <a:tcPr marL="91445" marR="91445" marT="45739" marB="45739"/>
                </a:tc>
                <a:tc>
                  <a:txBody>
                    <a:bodyPr/>
                    <a:lstStyle/>
                    <a:p>
                      <a:endParaRPr lang="es-PE" sz="1800" dirty="0"/>
                    </a:p>
                  </a:txBody>
                  <a:tcPr marL="91445" marR="91445" marT="45739" marB="45739"/>
                </a:tc>
                <a:tc>
                  <a:txBody>
                    <a:bodyPr/>
                    <a:lstStyle/>
                    <a:p>
                      <a:endParaRPr lang="es-PE" sz="1800" dirty="0"/>
                    </a:p>
                  </a:txBody>
                  <a:tcPr marL="91445" marR="91445" marT="45739" marB="45739"/>
                </a:tc>
                <a:tc>
                  <a:txBody>
                    <a:bodyPr/>
                    <a:lstStyle/>
                    <a:p>
                      <a:endParaRPr lang="es-PE" sz="1800" dirty="0"/>
                    </a:p>
                  </a:txBody>
                  <a:tcPr marL="91445" marR="91445" marT="45739" marB="4573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131F3AFB-4333-4CB7-A638-3280305F069F}"/>
              </a:ext>
            </a:extLst>
          </p:cNvPr>
          <p:cNvSpPr txBox="1">
            <a:spLocks/>
          </p:cNvSpPr>
          <p:nvPr/>
        </p:nvSpPr>
        <p:spPr bwMode="auto">
          <a:xfrm>
            <a:off x="722313" y="3933825"/>
            <a:ext cx="7993062" cy="29241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39750" indent="-539750" algn="just">
              <a:buFontTx/>
              <a:buNone/>
              <a:defRPr/>
            </a:pPr>
            <a:r>
              <a:rPr lang="es-PE" sz="1800" b="0" kern="0" dirty="0"/>
              <a:t>4. En grupo analicen en qué etapa de su ciclo de vida están los siguientes producto:</a:t>
            </a:r>
          </a:p>
          <a:p>
            <a:pPr marL="539750" indent="-276225" algn="just">
              <a:buFontTx/>
              <a:buChar char="-"/>
              <a:defRPr/>
            </a:pPr>
            <a:r>
              <a:rPr lang="es-PE" sz="1800" b="0" kern="0" dirty="0"/>
              <a:t>Los tocadiscos que sirven para escuchar disco de vinilo </a:t>
            </a:r>
          </a:p>
          <a:p>
            <a:pPr marL="539750" indent="-276225" algn="just">
              <a:buFontTx/>
              <a:buChar char="-"/>
              <a:defRPr/>
            </a:pPr>
            <a:r>
              <a:rPr lang="es-PE" sz="1800" b="0" kern="0" dirty="0"/>
              <a:t>Las pizarras de madera</a:t>
            </a:r>
          </a:p>
          <a:p>
            <a:pPr marL="539750" indent="-276225" algn="just">
              <a:buFontTx/>
              <a:buChar char="-"/>
              <a:defRPr/>
            </a:pPr>
            <a:r>
              <a:rPr lang="es-PE" sz="1800" b="0" kern="0" dirty="0"/>
              <a:t>Los códigos de barra que se utilizan para clasificar e inventariar productos </a:t>
            </a:r>
          </a:p>
          <a:p>
            <a:pPr marL="539750" indent="-276225" algn="just">
              <a:buFontTx/>
              <a:buChar char="-"/>
              <a:defRPr/>
            </a:pPr>
            <a:r>
              <a:rPr lang="es-PE" sz="1800" b="0" kern="0" dirty="0"/>
              <a:t>Las computadoras</a:t>
            </a:r>
          </a:p>
          <a:p>
            <a:pPr marL="539750" indent="-276225" algn="just">
              <a:buFontTx/>
              <a:buChar char="-"/>
              <a:defRPr/>
            </a:pPr>
            <a:r>
              <a:rPr lang="es-PE" sz="1800" b="0" kern="0" dirty="0"/>
              <a:t>Los servicios privados de seguridad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50E639-860C-4049-8541-F3CD289E0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088" y="1557338"/>
            <a:ext cx="7772400" cy="4114800"/>
          </a:xfrm>
        </p:spPr>
        <p:txBody>
          <a:bodyPr/>
          <a:lstStyle/>
          <a:p>
            <a:pPr marL="360363" indent="-360363" algn="just">
              <a:buFontTx/>
              <a:buNone/>
              <a:defRPr/>
            </a:pPr>
            <a:r>
              <a:rPr lang="es-PE" sz="2400" dirty="0"/>
              <a:t>5. A veces un negocio es un éxito no por ofrecer un producto nunca antes visto, sino por ofrecerlo de una manera distinta. Por ejemplo, la cadena internacional McDonald´s no inventó el producto (la hamburguesa), sino que innovó en la forma cómo se servía. Es decir, el tercer nivel</a:t>
            </a:r>
          </a:p>
          <a:p>
            <a:pPr marL="360363" indent="-360363" algn="just">
              <a:buFontTx/>
              <a:buNone/>
              <a:defRPr/>
            </a:pPr>
            <a:endParaRPr lang="es-PE" sz="2400" dirty="0"/>
          </a:p>
          <a:p>
            <a:pPr marL="360363" indent="-360363" algn="just">
              <a:buFontTx/>
              <a:buNone/>
              <a:defRPr/>
            </a:pPr>
            <a:r>
              <a:rPr lang="es-PE" sz="2400" dirty="0"/>
              <a:t>	¿Puedes encontrar en tu localidad ejemplos de empresarios que estén teniendo éxito de manera similar?.</a:t>
            </a:r>
          </a:p>
          <a:p>
            <a:pPr marL="0" indent="0" algn="just">
              <a:buFontTx/>
              <a:buNone/>
              <a:defRPr/>
            </a:pPr>
            <a:endParaRPr lang="es-PE" sz="2400" dirty="0"/>
          </a:p>
          <a:p>
            <a:pPr marL="0" indent="0" algn="just">
              <a:buFontTx/>
              <a:buNone/>
              <a:defRPr/>
            </a:pPr>
            <a:r>
              <a:rPr lang="es-PE" sz="2400" dirty="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27FEABF-6B05-41A7-909D-8D3A359FA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55" y="764704"/>
            <a:ext cx="8080290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28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>
            <a:extLst>
              <a:ext uri="{FF2B5EF4-FFF2-40B4-BE49-F238E27FC236}">
                <a16:creationId xmlns:a16="http://schemas.microsoft.com/office/drawing/2014/main" id="{F916B559-BE7C-40B0-85D3-5C34EAB806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76200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s-ES_tradnl" altLang="es-PE"/>
              <a:t>Las 4 P del marketing</a:t>
            </a:r>
          </a:p>
        </p:txBody>
      </p:sp>
      <p:sp>
        <p:nvSpPr>
          <p:cNvPr id="14339" name="Rectangle 5">
            <a:extLst>
              <a:ext uri="{FF2B5EF4-FFF2-40B4-BE49-F238E27FC236}">
                <a16:creationId xmlns:a16="http://schemas.microsoft.com/office/drawing/2014/main" id="{5DD7C3EB-3333-4136-B480-777EF43FF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2338" y="1093788"/>
            <a:ext cx="626586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00" b="0">
                <a:solidFill>
                  <a:schemeClr val="bg2"/>
                </a:solidFill>
              </a:rPr>
              <a:t>Producto  |</a:t>
            </a:r>
            <a:r>
              <a:rPr lang="es-ES_tradnl" altLang="es-PE" sz="2400" b="0"/>
              <a:t>  </a:t>
            </a:r>
            <a:r>
              <a:rPr lang="es-ES_tradnl" altLang="es-PE" sz="2500">
                <a:solidFill>
                  <a:srgbClr val="FB7835"/>
                </a:solidFill>
              </a:rPr>
              <a:t>Precio</a:t>
            </a:r>
            <a:r>
              <a:rPr lang="es-ES_tradnl" altLang="es-PE" sz="2400" b="0"/>
              <a:t>  </a:t>
            </a:r>
            <a:r>
              <a:rPr lang="es-ES_tradnl" altLang="es-PE" sz="2400" b="0">
                <a:solidFill>
                  <a:schemeClr val="bg2"/>
                </a:solidFill>
              </a:rPr>
              <a:t>|  Promoci</a:t>
            </a:r>
            <a:r>
              <a:rPr lang="es-ES_tradnl" altLang="ja-JP" sz="2400" b="0">
                <a:solidFill>
                  <a:schemeClr val="bg2"/>
                </a:solidFill>
              </a:rPr>
              <a:t>ón </a:t>
            </a:r>
            <a:r>
              <a:rPr lang="es-ES_tradnl" altLang="es-PE" sz="2400" b="0">
                <a:solidFill>
                  <a:schemeClr val="bg2"/>
                </a:solidFill>
              </a:rPr>
              <a:t>|</a:t>
            </a:r>
            <a:r>
              <a:rPr lang="es-ES_tradnl" altLang="ja-JP" sz="2400" b="0">
                <a:solidFill>
                  <a:schemeClr val="bg2"/>
                </a:solidFill>
              </a:rPr>
              <a:t>  Plaza</a:t>
            </a:r>
            <a:endParaRPr lang="es-ES_tradnl" altLang="es-PE" sz="2400" b="0">
              <a:solidFill>
                <a:schemeClr val="bg2"/>
              </a:solidFill>
            </a:endParaRPr>
          </a:p>
        </p:txBody>
      </p:sp>
      <p:pic>
        <p:nvPicPr>
          <p:cNvPr id="14340" name="Picture 7" descr="fruta">
            <a:extLst>
              <a:ext uri="{FF2B5EF4-FFF2-40B4-BE49-F238E27FC236}">
                <a16:creationId xmlns:a16="http://schemas.microsoft.com/office/drawing/2014/main" id="{D28DE13C-EB69-4012-BCDF-C0260E013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9"/>
          <a:stretch>
            <a:fillRect/>
          </a:stretch>
        </p:blipFill>
        <p:spPr bwMode="auto">
          <a:xfrm>
            <a:off x="0" y="2209800"/>
            <a:ext cx="32385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0403" name="Rectangle 3">
            <a:extLst>
              <a:ext uri="{FF2B5EF4-FFF2-40B4-BE49-F238E27FC236}">
                <a16:creationId xmlns:a16="http://schemas.microsoft.com/office/drawing/2014/main" id="{FFCDB27D-DC83-450F-A8ED-4B4865DBD9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828800"/>
            <a:ext cx="6553200" cy="1828800"/>
          </a:xfrm>
        </p:spPr>
        <p:txBody>
          <a:bodyPr/>
          <a:lstStyle/>
          <a:p>
            <a:pPr eaLnBrk="1" hangingPunct="1"/>
            <a:r>
              <a:rPr lang="es-ES_tradnl" altLang="es-PE" sz="2300"/>
              <a:t>Un mismo producto puede tener distintos precios seg</a:t>
            </a:r>
            <a:r>
              <a:rPr lang="es-ES_tradnl" altLang="ja-JP" sz="2300"/>
              <a:t>ún su lugar de venta.</a:t>
            </a:r>
          </a:p>
          <a:p>
            <a:pPr eaLnBrk="1" hangingPunct="1"/>
            <a:r>
              <a:rPr lang="es-ES_tradnl" altLang="ja-JP" sz="2300"/>
              <a:t>El valor que el consumidor le da al precio varía según los segmentos.</a:t>
            </a:r>
            <a:endParaRPr lang="es-ES_tradnl" altLang="es-PE" sz="2400"/>
          </a:p>
        </p:txBody>
      </p:sp>
      <p:sp>
        <p:nvSpPr>
          <p:cNvPr id="14342" name="Rectangle 9">
            <a:extLst>
              <a:ext uri="{FF2B5EF4-FFF2-40B4-BE49-F238E27FC236}">
                <a16:creationId xmlns:a16="http://schemas.microsoft.com/office/drawing/2014/main" id="{69D3719E-567B-4B77-95A5-4F4CF7BED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4267200"/>
            <a:ext cx="2209800" cy="2590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PE" sz="2400"/>
          </a:p>
        </p:txBody>
      </p:sp>
      <p:sp>
        <p:nvSpPr>
          <p:cNvPr id="230410" name="Rectangle 10">
            <a:extLst>
              <a:ext uri="{FF2B5EF4-FFF2-40B4-BE49-F238E27FC236}">
                <a16:creationId xmlns:a16="http://schemas.microsoft.com/office/drawing/2014/main" id="{68285CEE-ADBA-45A1-BE3A-2F6A7E2D2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657600"/>
            <a:ext cx="3706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00">
                <a:solidFill>
                  <a:srgbClr val="FB7835"/>
                </a:solidFill>
              </a:rPr>
              <a:t>¿C</a:t>
            </a:r>
            <a:r>
              <a:rPr lang="es-ES_tradnl" altLang="ja-JP" sz="2400">
                <a:solidFill>
                  <a:srgbClr val="FB7835"/>
                </a:solidFill>
              </a:rPr>
              <a:t>ómo se fija el precio?</a:t>
            </a:r>
            <a:endParaRPr lang="es-ES_tradnl" altLang="es-PE" sz="2400">
              <a:solidFill>
                <a:srgbClr val="FB7835"/>
              </a:solidFill>
            </a:endParaRPr>
          </a:p>
        </p:txBody>
      </p:sp>
      <p:sp>
        <p:nvSpPr>
          <p:cNvPr id="230411" name="Rectangle 11">
            <a:extLst>
              <a:ext uri="{FF2B5EF4-FFF2-40B4-BE49-F238E27FC236}">
                <a16:creationId xmlns:a16="http://schemas.microsoft.com/office/drawing/2014/main" id="{C6D73841-D61E-445F-9E71-405AE0A12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191000"/>
            <a:ext cx="5486400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es-PE" sz="2300"/>
              <a:t> El precio costo:</a:t>
            </a:r>
            <a:r>
              <a:rPr lang="es-ES_tradnl" altLang="es-PE" sz="2300" b="0"/>
              <a:t> Basado en los costos    de producci</a:t>
            </a:r>
            <a:r>
              <a:rPr lang="es-ES_tradnl" altLang="ja-JP" sz="2300" b="0"/>
              <a:t>ón.</a:t>
            </a:r>
            <a:endParaRPr lang="es-ES_tradnl" altLang="es-PE" sz="2300" b="0"/>
          </a:p>
          <a:p>
            <a:pPr>
              <a:spcBef>
                <a:spcPct val="0"/>
              </a:spcBef>
            </a:pPr>
            <a:r>
              <a:rPr lang="es-ES_tradnl" altLang="es-PE" sz="2300"/>
              <a:t> El precio valor:</a:t>
            </a:r>
            <a:r>
              <a:rPr lang="es-ES_tradnl" altLang="es-PE" sz="2300" b="0"/>
              <a:t> Se eval</a:t>
            </a:r>
            <a:r>
              <a:rPr lang="es-ES_tradnl" altLang="ja-JP" sz="2300" b="0"/>
              <a:t>úa el valor que el producto tiene para el consumidor.</a:t>
            </a:r>
            <a:endParaRPr lang="es-ES_tradnl" altLang="es-PE" sz="2300" b="0"/>
          </a:p>
          <a:p>
            <a:pPr>
              <a:spcBef>
                <a:spcPct val="0"/>
              </a:spcBef>
            </a:pPr>
            <a:r>
              <a:rPr lang="es-ES_tradnl" altLang="es-PE" sz="2300"/>
              <a:t> El precio competencia:</a:t>
            </a:r>
            <a:r>
              <a:rPr lang="es-ES_tradnl" altLang="es-PE" sz="2300" b="0"/>
              <a:t> Para tener precios competitivos en el mercado.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 build="p" bldLvl="2"/>
      <p:bldP spid="230410" grpId="0"/>
      <p:bldP spid="2304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>
            <a:extLst>
              <a:ext uri="{FF2B5EF4-FFF2-40B4-BE49-F238E27FC236}">
                <a16:creationId xmlns:a16="http://schemas.microsoft.com/office/drawing/2014/main" id="{6276C5D7-1102-485B-9FD0-4A38D661EB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772400" cy="679450"/>
          </a:xfrm>
        </p:spPr>
        <p:txBody>
          <a:bodyPr/>
          <a:lstStyle/>
          <a:p>
            <a:pPr algn="r"/>
            <a:r>
              <a:rPr lang="es-PE" altLang="es-PE"/>
              <a:t>Actividades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9A9373-0BC8-4314-A2C6-6CC44F4F7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7772400" cy="4114800"/>
          </a:xfrm>
        </p:spPr>
        <p:txBody>
          <a:bodyPr/>
          <a:lstStyle/>
          <a:p>
            <a:pPr marL="360363" indent="-360363" algn="just">
              <a:buFontTx/>
              <a:buNone/>
              <a:defRPr/>
            </a:pPr>
            <a:r>
              <a:rPr lang="es-PE" sz="2000" dirty="0"/>
              <a:t>6. Busca ejemplos concretos de productos cuyo precio dependa particularmente del valor que los consumidores le otorgan. Imagina que no tienes limitaciones de dinero y que pudieras encontrar un producto que desees tanto que no te importaría cuánto pagar por él, ¿Cuál sería?.</a:t>
            </a:r>
          </a:p>
          <a:p>
            <a:pPr marL="360363" indent="-360363" algn="just">
              <a:buFontTx/>
              <a:buNone/>
              <a:defRPr/>
            </a:pPr>
            <a:endParaRPr lang="es-PE" sz="2000" dirty="0"/>
          </a:p>
          <a:p>
            <a:pPr marL="360363" indent="-360363" algn="just">
              <a:buFontTx/>
              <a:buNone/>
              <a:defRPr/>
            </a:pPr>
            <a:r>
              <a:rPr lang="es-PE" sz="2000" dirty="0"/>
              <a:t>7. Investiga cuánto cuestan:</a:t>
            </a:r>
          </a:p>
          <a:p>
            <a:pPr marL="760413" lvl="1" indent="-360363" algn="just">
              <a:buFont typeface="Arial" panose="020B0604020202020204" pitchFamily="34" charset="0"/>
              <a:buChar char="•"/>
              <a:defRPr/>
            </a:pPr>
            <a:r>
              <a:rPr lang="es-PE" sz="2000" dirty="0"/>
              <a:t>Una bebida gaseosa en un restaurante y en una bodega</a:t>
            </a:r>
          </a:p>
          <a:p>
            <a:pPr marL="760413" lvl="1" indent="-360363" algn="just">
              <a:buFont typeface="Arial" panose="020B0604020202020204" pitchFamily="34" charset="0"/>
              <a:buChar char="•"/>
              <a:defRPr/>
            </a:pPr>
            <a:r>
              <a:rPr lang="es-PE" sz="2000" dirty="0"/>
              <a:t>Un galón de gasolina de 80 octanos en tres distintos grifos.</a:t>
            </a:r>
          </a:p>
          <a:p>
            <a:pPr marL="760413" lvl="1" indent="-360363" algn="just">
              <a:buFont typeface="Arial" panose="020B0604020202020204" pitchFamily="34" charset="0"/>
              <a:buChar char="•"/>
              <a:defRPr/>
            </a:pPr>
            <a:r>
              <a:rPr lang="es-PE" sz="2000" dirty="0"/>
              <a:t>Un curso de computación en tres distintas academias.</a:t>
            </a:r>
          </a:p>
          <a:p>
            <a:pPr marL="760413" lvl="1" indent="-360363" algn="just">
              <a:buFont typeface="Arial" panose="020B0604020202020204" pitchFamily="34" charset="0"/>
              <a:buChar char="•"/>
              <a:defRPr/>
            </a:pPr>
            <a:r>
              <a:rPr lang="es-PE" sz="2000" dirty="0"/>
              <a:t>Un par de zapatilla talla 40 en el mercado y en una zapatería.</a:t>
            </a:r>
          </a:p>
          <a:p>
            <a:pPr marL="400050" lvl="1" indent="0" algn="just">
              <a:buFontTx/>
              <a:buNone/>
              <a:defRPr/>
            </a:pPr>
            <a:r>
              <a:rPr lang="es-PE" sz="2000" dirty="0"/>
              <a:t>¿A qué se debe que los precios sean iguales o diferentes? ¿Qué criterios (precio, costo, precio valor, precio competencia) crees que se utilizó en cada caso?</a:t>
            </a:r>
          </a:p>
          <a:p>
            <a:pPr marL="400050" lvl="1" indent="0" algn="just">
              <a:buFontTx/>
              <a:buNone/>
              <a:defRPr/>
            </a:pPr>
            <a:endParaRPr lang="es-PE" sz="2000" dirty="0"/>
          </a:p>
          <a:p>
            <a:pPr marL="360363" indent="-360363" algn="just">
              <a:buFontTx/>
              <a:buNone/>
              <a:defRPr/>
            </a:pPr>
            <a:endParaRPr lang="es-PE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85" name="Picture 61" descr="tv">
            <a:extLst>
              <a:ext uri="{FF2B5EF4-FFF2-40B4-BE49-F238E27FC236}">
                <a16:creationId xmlns:a16="http://schemas.microsoft.com/office/drawing/2014/main" id="{F64E0ADD-9484-42F1-A1FC-8F78421DC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743200"/>
            <a:ext cx="1112838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10">
            <a:extLst>
              <a:ext uri="{FF2B5EF4-FFF2-40B4-BE49-F238E27FC236}">
                <a16:creationId xmlns:a16="http://schemas.microsoft.com/office/drawing/2014/main" id="{CEBF7604-0B8D-4933-AE1D-9393147FC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4267200"/>
            <a:ext cx="2209800" cy="2590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PE" sz="2400"/>
          </a:p>
        </p:txBody>
      </p:sp>
      <p:pic>
        <p:nvPicPr>
          <p:cNvPr id="231481" name="Picture 57" descr="promocion1">
            <a:extLst>
              <a:ext uri="{FF2B5EF4-FFF2-40B4-BE49-F238E27FC236}">
                <a16:creationId xmlns:a16="http://schemas.microsoft.com/office/drawing/2014/main" id="{9C035141-03B8-4C99-B9EE-65662739D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10000"/>
            <a:ext cx="1981200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4">
            <a:extLst>
              <a:ext uri="{FF2B5EF4-FFF2-40B4-BE49-F238E27FC236}">
                <a16:creationId xmlns:a16="http://schemas.microsoft.com/office/drawing/2014/main" id="{CA4B6742-6F17-4852-863F-033D445A93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76200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s-ES_tradnl" altLang="es-PE"/>
              <a:t>Las 4 P del marketing</a:t>
            </a:r>
          </a:p>
        </p:txBody>
      </p:sp>
      <p:sp>
        <p:nvSpPr>
          <p:cNvPr id="17414" name="Rectangle 5">
            <a:extLst>
              <a:ext uri="{FF2B5EF4-FFF2-40B4-BE49-F238E27FC236}">
                <a16:creationId xmlns:a16="http://schemas.microsoft.com/office/drawing/2014/main" id="{90A2F063-6F91-4F1D-8FB6-F79F5A0FC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2338" y="1093788"/>
            <a:ext cx="626586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00" b="0">
                <a:solidFill>
                  <a:schemeClr val="bg2"/>
                </a:solidFill>
              </a:rPr>
              <a:t>Producto  |</a:t>
            </a:r>
            <a:r>
              <a:rPr lang="es-ES_tradnl" altLang="es-PE" sz="2400" b="0"/>
              <a:t>  </a:t>
            </a:r>
            <a:r>
              <a:rPr lang="es-ES_tradnl" altLang="es-PE" sz="2400" b="0">
                <a:solidFill>
                  <a:schemeClr val="bg2"/>
                </a:solidFill>
              </a:rPr>
              <a:t>Precio</a:t>
            </a:r>
            <a:r>
              <a:rPr lang="es-ES_tradnl" altLang="es-PE" sz="2400" b="0"/>
              <a:t>  </a:t>
            </a:r>
            <a:r>
              <a:rPr lang="es-ES_tradnl" altLang="es-PE" sz="2400" b="0">
                <a:solidFill>
                  <a:schemeClr val="bg2"/>
                </a:solidFill>
              </a:rPr>
              <a:t>|  </a:t>
            </a:r>
            <a:r>
              <a:rPr lang="es-ES_tradnl" altLang="es-PE" sz="2500">
                <a:solidFill>
                  <a:srgbClr val="FB7835"/>
                </a:solidFill>
              </a:rPr>
              <a:t>Promoci</a:t>
            </a:r>
            <a:r>
              <a:rPr lang="es-ES_tradnl" altLang="ja-JP" sz="2500">
                <a:solidFill>
                  <a:srgbClr val="FB7835"/>
                </a:solidFill>
              </a:rPr>
              <a:t>ón</a:t>
            </a:r>
            <a:r>
              <a:rPr lang="es-ES_tradnl" altLang="ja-JP" sz="2400" b="0">
                <a:solidFill>
                  <a:schemeClr val="bg2"/>
                </a:solidFill>
              </a:rPr>
              <a:t> </a:t>
            </a:r>
            <a:r>
              <a:rPr lang="es-ES_tradnl" altLang="es-PE" sz="2400" b="0">
                <a:solidFill>
                  <a:schemeClr val="bg2"/>
                </a:solidFill>
              </a:rPr>
              <a:t>|</a:t>
            </a:r>
            <a:r>
              <a:rPr lang="es-ES_tradnl" altLang="ja-JP" sz="2400" b="0">
                <a:solidFill>
                  <a:schemeClr val="bg2"/>
                </a:solidFill>
              </a:rPr>
              <a:t>  Plaza</a:t>
            </a:r>
            <a:endParaRPr lang="es-ES_tradnl" altLang="es-PE" sz="2400" b="0">
              <a:solidFill>
                <a:schemeClr val="bg2"/>
              </a:solidFill>
            </a:endParaRPr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19F34501-48CC-4A5E-BC34-1EFFEA714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48400"/>
            <a:ext cx="22098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PE" sz="2400"/>
          </a:p>
        </p:txBody>
      </p:sp>
      <p:sp>
        <p:nvSpPr>
          <p:cNvPr id="231432" name="Rectangle 8">
            <a:extLst>
              <a:ext uri="{FF2B5EF4-FFF2-40B4-BE49-F238E27FC236}">
                <a16:creationId xmlns:a16="http://schemas.microsoft.com/office/drawing/2014/main" id="{6A86ABFF-F680-4332-9508-C4A4A0176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163" y="1752600"/>
            <a:ext cx="75136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700" b="0" dirty="0"/>
              <a:t>Para comunicar a los consumidores sobre la existencia de un producto es necesario usar estas herramientas:</a:t>
            </a:r>
          </a:p>
        </p:txBody>
      </p:sp>
      <p:graphicFrame>
        <p:nvGraphicFramePr>
          <p:cNvPr id="231480" name="Group 56">
            <a:extLst>
              <a:ext uri="{FF2B5EF4-FFF2-40B4-BE49-F238E27FC236}">
                <a16:creationId xmlns:a16="http://schemas.microsoft.com/office/drawing/2014/main" id="{E0072EA6-774E-4262-82A3-1D7F0C9CEE8A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2743200"/>
          <a:ext cx="8458200" cy="3946526"/>
        </p:xfrm>
        <a:graphic>
          <a:graphicData uri="http://schemas.openxmlformats.org/drawingml/2006/table">
            <a:tbl>
              <a:tblPr/>
              <a:tblGrid>
                <a:gridCol w="601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81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Publicidad</a:t>
                      </a:r>
                      <a:endParaRPr kumimoji="0" lang="es-ES_tradnl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80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Cualquier forma pagada </a:t>
                      </a:r>
                      <a:r>
                        <a:rPr kumimoji="0" lang="es-ES_tradnl" altLang="ja-JP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para informar y convencer al consumidor sobre el producto.</a:t>
                      </a:r>
                      <a:endParaRPr kumimoji="0" lang="es-ES_tradnl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80" charset="-128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80" charset="-128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812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Promoci</a:t>
                      </a:r>
                      <a:r>
                        <a:rPr kumimoji="0" lang="es-ES_tradnl" altLang="ja-JP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ón de ventas</a:t>
                      </a:r>
                      <a:endParaRPr kumimoji="0" lang="es-ES_tradnl" altLang="ja-JP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80" charset="-128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ja-JP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Incentivos que se ofrecen al consumidor para fomentar su compra.</a:t>
                      </a:r>
                      <a:endParaRPr kumimoji="0" lang="es-ES_tradnl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80" charset="-128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80" charset="-128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97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ja-JP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Ventas personales</a:t>
                      </a:r>
                      <a:endParaRPr kumimoji="0" lang="es-ES_tradnl" altLang="ja-JP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80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Ofrecer personalmente el producto yendo de puerta en puerta.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80" charset="-128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55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ja-JP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Relaciones públicas</a:t>
                      </a:r>
                      <a:endParaRPr kumimoji="0" lang="es-ES_tradnl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80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Construir buenas relaciones con el entorno para mantener una buena imagen del producto.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80" charset="-128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1483" name="Picture 59" descr="rrpp">
            <a:extLst>
              <a:ext uri="{FF2B5EF4-FFF2-40B4-BE49-F238E27FC236}">
                <a16:creationId xmlns:a16="http://schemas.microsoft.com/office/drawing/2014/main" id="{B48820FA-240C-4346-8337-ECD5A82DC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789613"/>
            <a:ext cx="9144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1484" name="Picture 60" descr="venta">
            <a:extLst>
              <a:ext uri="{FF2B5EF4-FFF2-40B4-BE49-F238E27FC236}">
                <a16:creationId xmlns:a16="http://schemas.microsoft.com/office/drawing/2014/main" id="{DD1EADFF-47B3-433E-9EA3-17AE93A6B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4800600"/>
            <a:ext cx="6731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ipos de promociones para implementar en tu negocio en 2021 (con 20 ejemplos )">
            <a:extLst>
              <a:ext uri="{FF2B5EF4-FFF2-40B4-BE49-F238E27FC236}">
                <a16:creationId xmlns:a16="http://schemas.microsoft.com/office/drawing/2014/main" id="{F264121B-3D6C-0FB7-9A7C-1C095B2BA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204" y="406367"/>
            <a:ext cx="2315447" cy="308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eyes de Marketing">
            <a:extLst>
              <a:ext uri="{FF2B5EF4-FFF2-40B4-BE49-F238E27FC236}">
                <a16:creationId xmlns:a16="http://schemas.microsoft.com/office/drawing/2014/main" id="{5C982259-DA6E-D138-6B93-4D14D0D32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350" y="446123"/>
            <a:ext cx="2982877" cy="2982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traer a tus clientes a través del gusto es posible | Promocion PLV">
            <a:extLst>
              <a:ext uri="{FF2B5EF4-FFF2-40B4-BE49-F238E27FC236}">
                <a16:creationId xmlns:a16="http://schemas.microsoft.com/office/drawing/2014/main" id="{FC2DD8B2-DF62-5F2E-E03E-5FA86D6C3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276" y="3707634"/>
            <a:ext cx="3464853" cy="243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hanghai. 6 ene, 2018. Los visitantes miran los productos agrícolas de  Chongming, en el Centro de Exposiciones de Shanghai en China oriental de  Shanghai, el 6 de enero de 2018. Un área">
            <a:extLst>
              <a:ext uri="{FF2B5EF4-FFF2-40B4-BE49-F238E27FC236}">
                <a16:creationId xmlns:a16="http://schemas.microsoft.com/office/drawing/2014/main" id="{FA5F0C16-64D2-E19E-9D9D-92319DB864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" b="13092"/>
          <a:stretch/>
        </p:blipFill>
        <p:spPr bwMode="auto">
          <a:xfrm>
            <a:off x="525760" y="3717032"/>
            <a:ext cx="4028661" cy="243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9923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>
            <a:extLst>
              <a:ext uri="{FF2B5EF4-FFF2-40B4-BE49-F238E27FC236}">
                <a16:creationId xmlns:a16="http://schemas.microsoft.com/office/drawing/2014/main" id="{F789A349-BBDD-4CD4-98A2-333B0EE97B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0113" y="576263"/>
            <a:ext cx="7772400" cy="1143000"/>
          </a:xfrm>
        </p:spPr>
        <p:txBody>
          <a:bodyPr/>
          <a:lstStyle/>
          <a:p>
            <a:pPr algn="r"/>
            <a:r>
              <a:rPr lang="es-PE" altLang="es-PE" sz="2800"/>
              <a:t>Promoción del producto o mezcla de promoción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4CCA06-D0F9-4E5C-8EA0-214D40D9A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33600"/>
            <a:ext cx="7772400" cy="4114800"/>
          </a:xfrm>
        </p:spPr>
        <p:txBody>
          <a:bodyPr/>
          <a:lstStyle/>
          <a:p>
            <a:pPr marL="0" indent="0" algn="just">
              <a:buFontTx/>
              <a:buNone/>
              <a:defRPr/>
            </a:pPr>
            <a:r>
              <a:rPr lang="es-PE" sz="2400" dirty="0"/>
              <a:t>Al decidir qué mezcla de promoción usar, es importante ir en orden:</a:t>
            </a:r>
          </a:p>
          <a:p>
            <a:pPr marL="457200" indent="-457200" algn="just">
              <a:buFontTx/>
              <a:buAutoNum type="arabicPeriod"/>
              <a:defRPr/>
            </a:pPr>
            <a:r>
              <a:rPr lang="es-PE" sz="2400" dirty="0"/>
              <a:t>Establecer a quién va dirigido el mensaje y qué respuesta se desea lograr con estos mensajes.</a:t>
            </a:r>
          </a:p>
          <a:p>
            <a:pPr marL="457200" indent="-457200" algn="just">
              <a:buFontTx/>
              <a:buAutoNum type="arabicPeriod"/>
              <a:defRPr/>
            </a:pPr>
            <a:r>
              <a:rPr lang="es-PE" sz="2400" dirty="0"/>
              <a:t>Escoger el mensaje</a:t>
            </a:r>
          </a:p>
          <a:p>
            <a:pPr marL="457200" indent="-457200" algn="just">
              <a:buFontTx/>
              <a:buAutoNum type="arabicPeriod"/>
              <a:defRPr/>
            </a:pPr>
            <a:r>
              <a:rPr lang="es-PE" sz="2400" dirty="0"/>
              <a:t>Escoger los medios, que pueden ser la publicidad, promoción de ventas, ventas personales y relaciones públicas.</a:t>
            </a:r>
          </a:p>
          <a:p>
            <a:pPr marL="457200" indent="-457200" algn="just">
              <a:buFontTx/>
              <a:buAutoNum type="arabicPeriod"/>
              <a:defRPr/>
            </a:pPr>
            <a:r>
              <a:rPr lang="es-PE" sz="2400" dirty="0"/>
              <a:t>Establecer el presupuesto para la promoción.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>
            <a:extLst>
              <a:ext uri="{FF2B5EF4-FFF2-40B4-BE49-F238E27FC236}">
                <a16:creationId xmlns:a16="http://schemas.microsoft.com/office/drawing/2014/main" id="{107AB878-A354-4089-A241-7D76D79DCC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772400" cy="896938"/>
          </a:xfrm>
        </p:spPr>
        <p:txBody>
          <a:bodyPr/>
          <a:lstStyle/>
          <a:p>
            <a:pPr algn="r"/>
            <a:r>
              <a:rPr lang="es-PE" altLang="es-PE" sz="3200"/>
              <a:t>Actividades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9D2E87-60C1-446A-9CED-713D06A3F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213" y="1844675"/>
            <a:ext cx="7772400" cy="4114800"/>
          </a:xfrm>
        </p:spPr>
        <p:txBody>
          <a:bodyPr/>
          <a:lstStyle/>
          <a:p>
            <a:pPr marL="360363" indent="-360363" algn="just">
              <a:buFontTx/>
              <a:buNone/>
              <a:defRPr/>
            </a:pPr>
            <a:r>
              <a:rPr lang="es-PE" sz="2400" dirty="0"/>
              <a:t>8. Investiga diferentes productos que se promocionan en tu localidad e identifica:</a:t>
            </a:r>
          </a:p>
          <a:p>
            <a:pPr marL="623888" indent="-263525" algn="just">
              <a:buFontTx/>
              <a:buChar char="-"/>
              <a:defRPr/>
            </a:pPr>
            <a:r>
              <a:rPr lang="es-PE" sz="2400" dirty="0"/>
              <a:t>Tres productos que utilizan la publicidad para promocionarse.</a:t>
            </a:r>
          </a:p>
          <a:p>
            <a:pPr marL="623888" indent="-263525" algn="just">
              <a:buFontTx/>
              <a:buChar char="-"/>
              <a:defRPr/>
            </a:pPr>
            <a:r>
              <a:rPr lang="es-PE" sz="2400" dirty="0"/>
              <a:t>Tres productos que utilizan la promoción de ventas. ¿En qué consiste?.</a:t>
            </a:r>
          </a:p>
          <a:p>
            <a:pPr marL="623888" indent="-263525" algn="just">
              <a:buFontTx/>
              <a:buChar char="-"/>
              <a:defRPr/>
            </a:pPr>
            <a:r>
              <a:rPr lang="es-PE" sz="2400" dirty="0"/>
              <a:t>Tres productos que se promocionen a través de ventas personales.</a:t>
            </a:r>
          </a:p>
          <a:p>
            <a:pPr marL="623888" indent="-263525" algn="just">
              <a:buFontTx/>
              <a:buChar char="-"/>
              <a:defRPr/>
            </a:pPr>
            <a:r>
              <a:rPr lang="es-PE" sz="2400" dirty="0"/>
              <a:t>Un ejemplo de un producto que se promocione a través de las relacione públicas.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Marcador de contenido 2">
            <a:extLst>
              <a:ext uri="{FF2B5EF4-FFF2-40B4-BE49-F238E27FC236}">
                <a16:creationId xmlns:a16="http://schemas.microsoft.com/office/drawing/2014/main" id="{54B0382E-72DB-49A4-B06E-C35A8A9A69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11213" y="1844675"/>
            <a:ext cx="7772400" cy="4114800"/>
          </a:xfrm>
        </p:spPr>
        <p:txBody>
          <a:bodyPr/>
          <a:lstStyle/>
          <a:p>
            <a:pPr marL="360363" indent="-360363" algn="just">
              <a:buFontTx/>
              <a:buNone/>
            </a:pPr>
            <a:r>
              <a:rPr lang="es-PE" altLang="es-PE" sz="2400" dirty="0"/>
              <a:t>9. El éxito de un mensaje publicitario reside en que el consumidor recuerde el producto y se anime a comprarlo. En ese sentido, no tiene ningún valor que la propaganda sea atractiva, divertida o esté bien elaborada si no cumple con el cometido.</a:t>
            </a:r>
          </a:p>
          <a:p>
            <a:pPr marL="360363" indent="-360363" algn="just">
              <a:buFontTx/>
              <a:buNone/>
            </a:pPr>
            <a:r>
              <a:rPr lang="es-PE" altLang="es-PE" sz="2400" dirty="0"/>
              <a:t>	Piensa en las propagandas de radio y televisión que has visto últimamente. ¿Recuerdas qué producto promocionan? ¿Crees que logran su objetivo?.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7">
            <a:extLst>
              <a:ext uri="{FF2B5EF4-FFF2-40B4-BE49-F238E27FC236}">
                <a16:creationId xmlns:a16="http://schemas.microsoft.com/office/drawing/2014/main" id="{B1A58A4B-11DD-4613-82EF-A84D05F14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4267200"/>
            <a:ext cx="2209800" cy="2590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PE" sz="2400"/>
          </a:p>
        </p:txBody>
      </p:sp>
      <p:sp>
        <p:nvSpPr>
          <p:cNvPr id="22531" name="Rectangle 4">
            <a:extLst>
              <a:ext uri="{FF2B5EF4-FFF2-40B4-BE49-F238E27FC236}">
                <a16:creationId xmlns:a16="http://schemas.microsoft.com/office/drawing/2014/main" id="{CE48A5D3-E8D6-4E87-9F79-AE4775C693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76200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s-ES_tradnl" altLang="es-PE"/>
              <a:t>Las 4 P del marketing</a:t>
            </a:r>
          </a:p>
        </p:txBody>
      </p:sp>
      <p:sp>
        <p:nvSpPr>
          <p:cNvPr id="22532" name="Rectangle 5">
            <a:extLst>
              <a:ext uri="{FF2B5EF4-FFF2-40B4-BE49-F238E27FC236}">
                <a16:creationId xmlns:a16="http://schemas.microsoft.com/office/drawing/2014/main" id="{11C14F80-43F5-4238-978F-D8AB93F8B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2338" y="1093788"/>
            <a:ext cx="626586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00" b="0">
                <a:solidFill>
                  <a:schemeClr val="bg2"/>
                </a:solidFill>
              </a:rPr>
              <a:t>Producto  |</a:t>
            </a:r>
            <a:r>
              <a:rPr lang="es-ES_tradnl" altLang="es-PE" sz="2400" b="0"/>
              <a:t>  </a:t>
            </a:r>
            <a:r>
              <a:rPr lang="es-ES_tradnl" altLang="es-PE" sz="2400" b="0">
                <a:solidFill>
                  <a:schemeClr val="bg2"/>
                </a:solidFill>
              </a:rPr>
              <a:t>Precio</a:t>
            </a:r>
            <a:r>
              <a:rPr lang="es-ES_tradnl" altLang="es-PE" sz="2400" b="0"/>
              <a:t>  </a:t>
            </a:r>
            <a:r>
              <a:rPr lang="es-ES_tradnl" altLang="es-PE" sz="2400" b="0">
                <a:solidFill>
                  <a:schemeClr val="bg2"/>
                </a:solidFill>
              </a:rPr>
              <a:t>|  Promoci</a:t>
            </a:r>
            <a:r>
              <a:rPr lang="es-ES_tradnl" altLang="ja-JP" sz="2400" b="0">
                <a:solidFill>
                  <a:schemeClr val="bg2"/>
                </a:solidFill>
              </a:rPr>
              <a:t>ón </a:t>
            </a:r>
            <a:r>
              <a:rPr lang="es-ES_tradnl" altLang="es-PE" sz="2400" b="0">
                <a:solidFill>
                  <a:schemeClr val="bg2"/>
                </a:solidFill>
              </a:rPr>
              <a:t>|</a:t>
            </a:r>
            <a:r>
              <a:rPr lang="es-ES_tradnl" altLang="ja-JP" sz="2400" b="0">
                <a:solidFill>
                  <a:schemeClr val="bg2"/>
                </a:solidFill>
              </a:rPr>
              <a:t>  </a:t>
            </a:r>
            <a:r>
              <a:rPr lang="es-ES_tradnl" altLang="ja-JP" sz="2500">
                <a:solidFill>
                  <a:srgbClr val="FB7835"/>
                </a:solidFill>
              </a:rPr>
              <a:t>Plaza</a:t>
            </a:r>
            <a:endParaRPr lang="es-ES_tradnl" altLang="es-PE" sz="2400" b="0">
              <a:solidFill>
                <a:schemeClr val="bg2"/>
              </a:solidFill>
            </a:endParaRPr>
          </a:p>
        </p:txBody>
      </p:sp>
      <p:grpSp>
        <p:nvGrpSpPr>
          <p:cNvPr id="2" name="Group 28">
            <a:extLst>
              <a:ext uri="{FF2B5EF4-FFF2-40B4-BE49-F238E27FC236}">
                <a16:creationId xmlns:a16="http://schemas.microsoft.com/office/drawing/2014/main" id="{7DB63B08-6506-4284-BE59-1EACE555031E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2057400"/>
            <a:ext cx="6781800" cy="457200"/>
            <a:chOff x="1200" y="1200"/>
            <a:chExt cx="4272" cy="288"/>
          </a:xfrm>
        </p:grpSpPr>
        <p:sp>
          <p:nvSpPr>
            <p:cNvPr id="22556" name="Rectangle 6">
              <a:extLst>
                <a:ext uri="{FF2B5EF4-FFF2-40B4-BE49-F238E27FC236}">
                  <a16:creationId xmlns:a16="http://schemas.microsoft.com/office/drawing/2014/main" id="{EF22332F-2EAA-4F61-A947-99A09C453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200"/>
              <a:ext cx="4176" cy="288"/>
            </a:xfrm>
            <a:prstGeom prst="rect">
              <a:avLst/>
            </a:prstGeom>
            <a:solidFill>
              <a:srgbClr val="FB7835"/>
            </a:solidFill>
            <a:ln w="12700">
              <a:solidFill>
                <a:srgbClr val="1826A6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ES" altLang="es-PE" sz="2400"/>
            </a:p>
          </p:txBody>
        </p:sp>
        <p:sp>
          <p:nvSpPr>
            <p:cNvPr id="22557" name="Rectangle 7">
              <a:extLst>
                <a:ext uri="{FF2B5EF4-FFF2-40B4-BE49-F238E27FC236}">
                  <a16:creationId xmlns:a16="http://schemas.microsoft.com/office/drawing/2014/main" id="{4A6123CB-62B7-424F-9C29-20982132B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200"/>
              <a:ext cx="42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s-ES_tradnl" altLang="es-PE" sz="1800" b="0">
                  <a:solidFill>
                    <a:schemeClr val="bg1"/>
                  </a:solidFill>
                </a:rPr>
                <a:t>Forma o canales como los productos llegan al consumidor final.  </a:t>
              </a:r>
            </a:p>
          </p:txBody>
        </p:sp>
      </p:grpSp>
      <p:graphicFrame>
        <p:nvGraphicFramePr>
          <p:cNvPr id="234540" name="Group 44">
            <a:extLst>
              <a:ext uri="{FF2B5EF4-FFF2-40B4-BE49-F238E27FC236}">
                <a16:creationId xmlns:a16="http://schemas.microsoft.com/office/drawing/2014/main" id="{A9D378F3-241A-4B17-BEDA-57B6439DFCBA}"/>
              </a:ext>
            </a:extLst>
          </p:cNvPr>
          <p:cNvGraphicFramePr>
            <a:graphicFrameLocks noGrp="1"/>
          </p:cNvGraphicFramePr>
          <p:nvPr/>
        </p:nvGraphicFramePr>
        <p:xfrm>
          <a:off x="2362200" y="2743200"/>
          <a:ext cx="6477000" cy="3524249"/>
        </p:xfrm>
        <a:graphic>
          <a:graphicData uri="http://schemas.openxmlformats.org/drawingml/2006/table">
            <a:tbl>
              <a:tblPr/>
              <a:tblGrid>
                <a:gridCol w="1951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5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Alternativa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Ventajas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24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Distribuci</a:t>
                      </a:r>
                      <a:r>
                        <a:rPr kumimoji="0" lang="es-ES_tradnl" altLang="ja-JP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ón directa</a:t>
                      </a:r>
                      <a:endParaRPr kumimoji="0" lang="es-ES_tradnl" altLang="ja-JP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80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ja-JP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Sin intermediarios</a:t>
                      </a:r>
                      <a:endParaRPr kumimoji="0" lang="es-ES_tradnl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80" charset="-128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s-ES_tradnl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Aprovecha consumidores cercanos.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s-ES_tradnl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Obtiene buenas utilidades por unidad.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s-ES_tradnl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El consumidor se beneficia con un producto m</a:t>
                      </a:r>
                      <a:r>
                        <a:rPr kumimoji="0" lang="es-ES_tradnl" altLang="ja-JP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ás barato.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s-ES_tradnl" altLang="ja-JP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Existe contacto personal con el cliente.</a:t>
                      </a:r>
                      <a:endParaRPr kumimoji="0" lang="es-ES_tradnl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80" charset="-128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9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Distribuci</a:t>
                      </a:r>
                      <a:r>
                        <a:rPr kumimoji="0" lang="es-ES_tradnl" altLang="ja-JP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ón indirecta</a:t>
                      </a:r>
                      <a:endParaRPr kumimoji="0" lang="es-ES_tradnl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80" charset="-128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s-ES_tradnl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Abarca un mercado m</a:t>
                      </a:r>
                      <a:r>
                        <a:rPr kumimoji="0" lang="es-ES_tradnl" altLang="ja-JP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ás grande.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s-ES_tradnl" altLang="ja-JP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El volumen de ventas en mayor.</a:t>
                      </a:r>
                      <a:endParaRPr kumimoji="0" lang="es-ES_tradnl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80" charset="-128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7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Distribuci</a:t>
                      </a:r>
                      <a:r>
                        <a:rPr kumimoji="0" lang="es-ES_tradnl" altLang="ja-JP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ón directa e indirecta</a:t>
                      </a:r>
                      <a:endParaRPr kumimoji="0" lang="es-ES_tradnl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80" charset="-128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s-ES_tradnl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Aumenta significativamente el mercado.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s-ES_tradnl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80" charset="-128"/>
                        </a:rPr>
                        <a:t>Los ingresos son mayores.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551" name="Rectangle 26">
            <a:extLst>
              <a:ext uri="{FF2B5EF4-FFF2-40B4-BE49-F238E27FC236}">
                <a16:creationId xmlns:a16="http://schemas.microsoft.com/office/drawing/2014/main" id="{56FB5A5D-BF3F-437A-A281-5CD8CDC7B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48400"/>
            <a:ext cx="22098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PE" sz="2400"/>
          </a:p>
        </p:txBody>
      </p:sp>
      <p:pic>
        <p:nvPicPr>
          <p:cNvPr id="22552" name="Picture 29" descr="Plaza1">
            <a:extLst>
              <a:ext uri="{FF2B5EF4-FFF2-40B4-BE49-F238E27FC236}">
                <a16:creationId xmlns:a16="http://schemas.microsoft.com/office/drawing/2014/main" id="{DE234F14-607B-4380-9EEF-DE8B65F3B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3733800"/>
            <a:ext cx="1871662" cy="261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53" name="Rectangle 38">
            <a:extLst>
              <a:ext uri="{FF2B5EF4-FFF2-40B4-BE49-F238E27FC236}">
                <a16:creationId xmlns:a16="http://schemas.microsoft.com/office/drawing/2014/main" id="{4004D2B3-8E00-49A1-805C-5B110BE3F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88" y="4979988"/>
            <a:ext cx="91281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200"/>
              <a:t>fabricante</a:t>
            </a:r>
            <a:endParaRPr lang="es-ES_tradnl" altLang="es-PE" sz="1200" b="0"/>
          </a:p>
        </p:txBody>
      </p:sp>
      <p:sp>
        <p:nvSpPr>
          <p:cNvPr id="22554" name="Rectangle 39">
            <a:extLst>
              <a:ext uri="{FF2B5EF4-FFF2-40B4-BE49-F238E27FC236}">
                <a16:creationId xmlns:a16="http://schemas.microsoft.com/office/drawing/2014/main" id="{3345CE10-C64F-40E1-93B7-3CB0B2408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850" y="3657600"/>
            <a:ext cx="666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200"/>
              <a:t>cliente</a:t>
            </a:r>
            <a:endParaRPr lang="es-ES_tradnl" altLang="es-PE" sz="1200" b="0"/>
          </a:p>
        </p:txBody>
      </p:sp>
      <p:sp>
        <p:nvSpPr>
          <p:cNvPr id="22555" name="Rectangle 40">
            <a:extLst>
              <a:ext uri="{FF2B5EF4-FFF2-40B4-BE49-F238E27FC236}">
                <a16:creationId xmlns:a16="http://schemas.microsoft.com/office/drawing/2014/main" id="{D0FF89A3-D946-44C8-B151-EC269B5F4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78563"/>
            <a:ext cx="1149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200"/>
              <a:t>intermediario</a:t>
            </a:r>
            <a:endParaRPr lang="es-ES_tradnl" altLang="es-PE" sz="1200" b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LAZA - Mind Map">
            <a:extLst>
              <a:ext uri="{FF2B5EF4-FFF2-40B4-BE49-F238E27FC236}">
                <a16:creationId xmlns:a16="http://schemas.microsoft.com/office/drawing/2014/main" id="{B92A2011-461E-E394-BF6B-97F6AD7E9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836712"/>
            <a:ext cx="7992888" cy="463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385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D82F1F-4D68-4456-B9E3-CAD192A02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Actividades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83B4C0-3D70-4E36-84D0-7EE05C163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8800"/>
            <a:ext cx="7772400" cy="4114800"/>
          </a:xfrm>
        </p:spPr>
        <p:txBody>
          <a:bodyPr/>
          <a:lstStyle/>
          <a:p>
            <a:pPr algn="just"/>
            <a:r>
              <a:rPr lang="es-PE" sz="2200" dirty="0"/>
              <a:t>Identifica al menos tres productos cuya distribución se realice mediante un canal de distribución directo y tres que se distribuyan a través de un canal de distribución indirecto.</a:t>
            </a:r>
          </a:p>
          <a:p>
            <a:pPr algn="just"/>
            <a:r>
              <a:rPr lang="es-PE" sz="2200" dirty="0"/>
              <a:t>Investiga que eslabones componen la cadena de distribución de los siguientes productos:</a:t>
            </a:r>
          </a:p>
          <a:p>
            <a:pPr lvl="1" indent="-342900" algn="just">
              <a:buFontTx/>
              <a:buChar char="-"/>
            </a:pPr>
            <a:r>
              <a:rPr lang="es-PE" sz="2200" dirty="0"/>
              <a:t>Las papas que venden en el puesto de mercado más cercano a tu casa.</a:t>
            </a:r>
          </a:p>
          <a:p>
            <a:pPr lvl="1" indent="-342900" algn="just">
              <a:buFontTx/>
              <a:buChar char="-"/>
            </a:pPr>
            <a:r>
              <a:rPr lang="es-PE" sz="2200" dirty="0"/>
              <a:t>Alguna marca de pantalones que se venda en las tiendas de tu localidad.</a:t>
            </a:r>
          </a:p>
          <a:p>
            <a:pPr lvl="1" indent="-342900" algn="just">
              <a:buFontTx/>
              <a:buChar char="-"/>
            </a:pPr>
            <a:r>
              <a:rPr lang="es-PE" sz="2200" dirty="0"/>
              <a:t>La bebida de mayor demanda en tu localidad.</a:t>
            </a:r>
          </a:p>
        </p:txBody>
      </p:sp>
    </p:spTree>
    <p:extLst>
      <p:ext uri="{BB962C8B-B14F-4D97-AF65-F5344CB8AC3E}">
        <p14:creationId xmlns:p14="http://schemas.microsoft.com/office/powerpoint/2010/main" val="59945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as 7P de la mezcla de marketing">
            <a:extLst>
              <a:ext uri="{FF2B5EF4-FFF2-40B4-BE49-F238E27FC236}">
                <a16:creationId xmlns:a16="http://schemas.microsoft.com/office/drawing/2014/main" id="{DAF22F02-BCCB-97FC-CADC-3A69874B9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89275"/>
            <a:ext cx="8208912" cy="547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618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l Marketing Mix: la herramienta base del director comercial | Dirección  Comercial Blog">
            <a:extLst>
              <a:ext uri="{FF2B5EF4-FFF2-40B4-BE49-F238E27FC236}">
                <a16:creationId xmlns:a16="http://schemas.microsoft.com/office/drawing/2014/main" id="{F9668AD2-B554-01BD-0DA7-21892B566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9144000" cy="625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936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loria lanza nueva leche evaporada a base de leche de ganaderos nacionales">
            <a:extLst>
              <a:ext uri="{FF2B5EF4-FFF2-40B4-BE49-F238E27FC236}">
                <a16:creationId xmlns:a16="http://schemas.microsoft.com/office/drawing/2014/main" id="{5B383381-81B3-C862-4764-683E43D90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620688"/>
            <a:ext cx="3995936" cy="199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Gloria Perú - Leche Gloria para toda la familia :) | Facebook">
            <a:extLst>
              <a:ext uri="{FF2B5EF4-FFF2-40B4-BE49-F238E27FC236}">
                <a16:creationId xmlns:a16="http://schemas.microsoft.com/office/drawing/2014/main" id="{6E142272-29AD-2FDA-9371-E9746915C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674" y="3284984"/>
            <a:ext cx="7125214" cy="2626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198622"/>
      </p:ext>
    </p:extLst>
  </p:cSld>
  <p:clrMapOvr>
    <a:masterClrMapping/>
  </p:clrMapOvr>
</p:sld>
</file>

<file path=ppt/theme/theme1.xml><?xml version="1.0" encoding="utf-8"?>
<a:theme xmlns:a="http://schemas.openxmlformats.org/drawingml/2006/main" name="aulaempresa">
  <a:themeElements>
    <a:clrScheme name="aulaempre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ulaempres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80" charset="-128"/>
          </a:defRPr>
        </a:defPPr>
      </a:lstStyle>
    </a:lnDef>
  </a:objectDefaults>
  <a:extraClrSchemeLst>
    <a:extraClrScheme>
      <a:clrScheme name="aulaempre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laempre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laempre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laempre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laempre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laempre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JOSE LUIS:aulaempresa.pot</Template>
  <TotalTime>4472</TotalTime>
  <Words>1182</Words>
  <Application>Microsoft Office PowerPoint</Application>
  <PresentationFormat>Presentación en pantalla (4:3)</PresentationFormat>
  <Paragraphs>135</Paragraphs>
  <Slides>22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4" baseType="lpstr">
      <vt:lpstr>Arial</vt:lpstr>
      <vt:lpstr>aulaempresa</vt:lpstr>
      <vt:lpstr>CAPITULO VIII</vt:lpstr>
      <vt:lpstr>Hoy aprenderemos</vt:lpstr>
      <vt:lpstr>Compartamos nuestros conocimientos</vt:lpstr>
      <vt:lpstr>Presentación de PowerPoint</vt:lpstr>
      <vt:lpstr>Las 4 P del marketing</vt:lpstr>
      <vt:lpstr>Actividades</vt:lpstr>
      <vt:lpstr>Presentación de PowerPoint</vt:lpstr>
      <vt:lpstr>Presentación de PowerPoint</vt:lpstr>
      <vt:lpstr>Presentación de PowerPoint</vt:lpstr>
      <vt:lpstr>Las 4 P del marketing</vt:lpstr>
      <vt:lpstr>Actividades</vt:lpstr>
      <vt:lpstr>Las 4 P del marketing</vt:lpstr>
      <vt:lpstr>Presentación de PowerPoint</vt:lpstr>
      <vt:lpstr>Promoción del producto o mezcla de promoción</vt:lpstr>
      <vt:lpstr>Actividades</vt:lpstr>
      <vt:lpstr>Presentación de PowerPoint</vt:lpstr>
      <vt:lpstr>Las 4 P del marketing</vt:lpstr>
      <vt:lpstr>Presentación de PowerPoint</vt:lpstr>
      <vt:lpstr>Actividades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Docente</dc:creator>
  <cp:lastModifiedBy>Docente</cp:lastModifiedBy>
  <cp:revision>358</cp:revision>
  <dcterms:created xsi:type="dcterms:W3CDTF">2008-07-11T00:22:00Z</dcterms:created>
  <dcterms:modified xsi:type="dcterms:W3CDTF">2024-09-26T17:25:52Z</dcterms:modified>
</cp:coreProperties>
</file>