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9" r:id="rId3"/>
    <p:sldId id="280" r:id="rId4"/>
    <p:sldId id="278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005B"/>
    <a:srgbClr val="4D24B9"/>
    <a:srgbClr val="006AFE"/>
    <a:srgbClr val="FF9700"/>
    <a:srgbClr val="FF1900"/>
    <a:srgbClr val="199EE1"/>
    <a:srgbClr val="215381"/>
    <a:srgbClr val="2CA0A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8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894CB4-0780-4AE6-8D12-FFC12CF5C73F}" type="datetimeFigureOut">
              <a:rPr lang="es-PE" smtClean="0"/>
              <a:t>13/12/2024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5955E0-827D-4D35-9643-C48516E7392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73532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1D86FB-3DD0-252B-1064-96A1C59080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DBF78C8-8325-169F-B6B0-0696551BA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3E4C52-9A69-FE92-38CE-167FC135D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E3B0-B74A-488C-B285-7CD60732C642}" type="datetimeFigureOut">
              <a:rPr lang="es-PE" smtClean="0"/>
              <a:t>13/12/2024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252BBF-4E22-FF25-E2A8-34496605A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57726B-33B1-B985-97E5-D76C6D8E5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D71FB-3B3D-49E4-9BE8-98C9A13735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63336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6EC991-E8D1-6609-8013-9BAFAE49A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775EF5-1A39-8956-51E8-EA48F6DB48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F01293-5C18-4347-A57F-41824E177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E3B0-B74A-488C-B285-7CD60732C642}" type="datetimeFigureOut">
              <a:rPr lang="es-PE" smtClean="0"/>
              <a:t>13/12/2024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EEE300-21FA-2FBD-1B1E-E562DA123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273A62-3E46-2AB9-F4B0-AE0D50EBA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D71FB-3B3D-49E4-9BE8-98C9A13735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60890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64F85E-6B0B-2E26-550F-D72142015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F53448-D572-4548-7FBC-CDF8066E8E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9AE6C6-B823-CD13-5A97-3D53EDBA0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E3B0-B74A-488C-B285-7CD60732C642}" type="datetimeFigureOut">
              <a:rPr lang="es-PE" smtClean="0"/>
              <a:t>13/12/2024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897081-3F6A-7A9E-0712-682AADDC3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F88880-EBE0-B7D8-E61C-55094B116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D71FB-3B3D-49E4-9BE8-98C9A13735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10510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ECBE17-5639-C8C2-BCFA-B83D28EEF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FF241B-108C-AF6E-7B60-06B8B3DF55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BAF00D7-874F-615B-CC5F-FF6F14E4B9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691FEA-940C-21F1-20D2-F5F4A4E8E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E3B0-B74A-488C-B285-7CD60732C642}" type="datetimeFigureOut">
              <a:rPr lang="es-PE" smtClean="0"/>
              <a:t>13/12/2024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4A7EA1-9A18-F40E-B95E-85E298DB9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3FEBF53-1BEF-5886-A850-2D08AEF3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D71FB-3B3D-49E4-9BE8-98C9A13735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65337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F0BAFC-32F5-B52D-EB6B-FAE95BE1C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586A77E-064D-61EE-8438-E1E35E7BD4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E5BCF03-2225-439E-1017-C70A6FADBD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442E47E-18C4-C641-4054-B6D7869C83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61F7964-BB7A-7A7A-882D-9DD38BF0F7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1DE331-9547-1677-3F07-3DFF40659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E3B0-B74A-488C-B285-7CD60732C642}" type="datetimeFigureOut">
              <a:rPr lang="es-PE" smtClean="0"/>
              <a:t>13/12/2024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7E51DB2-2EC6-D09F-DC35-D4097C4EC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44C3316-76C4-D830-4803-A2D5D6ADF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D71FB-3B3D-49E4-9BE8-98C9A13735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22610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5AC118-7CAA-B7BD-DC24-101F6ABAC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CDB6EE-1776-D8B3-8F2B-4AFA01900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E3B0-B74A-488C-B285-7CD60732C642}" type="datetimeFigureOut">
              <a:rPr lang="es-PE" smtClean="0"/>
              <a:t>13/12/2024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6FE16CD-B039-49DC-B321-AD1CBD7AB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0B07186-8758-843B-E83D-6BE4CCAB3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D71FB-3B3D-49E4-9BE8-98C9A13735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26173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A57F7BA-4E24-F614-1015-1C43052F2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E3B0-B74A-488C-B285-7CD60732C642}" type="datetimeFigureOut">
              <a:rPr lang="es-PE" smtClean="0"/>
              <a:t>13/12/2024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A6C70DA-7B3C-30B5-3C6D-E2F066DA8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8846530-9EEF-7C51-C35A-1AF58748A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D71FB-3B3D-49E4-9BE8-98C9A13735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46276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50F044-BD90-24C6-5769-2F7F5A10F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621E23-F9AA-DE6D-5F71-6787F52EA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BD837F6-7343-4A38-B171-4B9E66FAB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895A2D-7491-3F82-2D18-07248B688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E3B0-B74A-488C-B285-7CD60732C642}" type="datetimeFigureOut">
              <a:rPr lang="es-PE" smtClean="0"/>
              <a:t>13/12/2024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0103079-35D4-3ACC-169D-798618B9E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39A50BF-0442-6AA9-207A-2FCB81D0D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D71FB-3B3D-49E4-9BE8-98C9A13735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04256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40D4F7-7F58-334D-349F-858E9670A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5B46827-7283-4537-78E4-FAFA218A7E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7816636-5365-A5B0-57AC-5DEB87AE5D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0EC34ED-AEAD-5283-4AC2-C163E78FD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E3B0-B74A-488C-B285-7CD60732C642}" type="datetimeFigureOut">
              <a:rPr lang="es-PE" smtClean="0"/>
              <a:t>13/12/2024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45A26C9-1D84-A795-8211-516F60BD6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709EE11-C419-CD26-F8CC-175C9AE9E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D71FB-3B3D-49E4-9BE8-98C9A13735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43267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E6672A-D299-2780-08EC-412F2A7CE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E0B6C85-D1FA-2AA6-3829-512BFE7109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8DF3C6-338D-B2C5-DAA0-77F18C73A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E3B0-B74A-488C-B285-7CD60732C642}" type="datetimeFigureOut">
              <a:rPr lang="es-PE" smtClean="0"/>
              <a:t>13/12/2024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C30B7D-CD25-935E-FFC0-5FDF77817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9AFF52-56AF-C65A-D5D7-9808C309E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D71FB-3B3D-49E4-9BE8-98C9A13735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90193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FA4F26D-FC89-1580-768F-055C3A291D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A9F4229-C4B5-6723-5186-2F04897470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F1831D-3551-0C9D-6423-AC42F3B8F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E3B0-B74A-488C-B285-7CD60732C642}" type="datetimeFigureOut">
              <a:rPr lang="es-PE" smtClean="0"/>
              <a:t>13/12/2024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63CE9E-EAE5-310C-61BF-0C3E61ABB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33203D-4268-AEF9-8B08-ED919E68C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D71FB-3B3D-49E4-9BE8-98C9A13735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96737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864A336-100E-BE9E-916A-8ED450C54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8D204AA-040B-BBC7-B770-3645C46331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68E697-7520-8DF7-B2BA-C221DF0680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AE3B0-B74A-488C-B285-7CD60732C642}" type="datetimeFigureOut">
              <a:rPr lang="es-PE" smtClean="0"/>
              <a:t>13/12/2024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32A764-9879-889D-2F34-BB671040BF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241848-E66B-3C14-26F8-4FCEF2E0EF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D71FB-3B3D-49E4-9BE8-98C9A137350B}" type="slidenum">
              <a:rPr lang="es-PE" smtClean="0"/>
              <a:t>‹Nº›</a:t>
            </a:fld>
            <a:endParaRPr lang="es-PE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EEF439B-7AE0-BB12-3E14-3D9087A9A02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6553199"/>
            <a:ext cx="12192000" cy="297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960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1396240B-DC69-6A0E-3AB8-735118093AF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055A714E-4A8C-C65B-0754-CF388D0D67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089"/>
            <a:stretch/>
          </p:blipFill>
          <p:spPr>
            <a:xfrm>
              <a:off x="425245" y="0"/>
              <a:ext cx="11341510" cy="6858000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1C4CF9CD-0AE5-DEFB-27F2-21BD376EEEF1}"/>
                </a:ext>
              </a:extLst>
            </p:cNvPr>
            <p:cNvSpPr/>
            <p:nvPr/>
          </p:nvSpPr>
          <p:spPr>
            <a:xfrm>
              <a:off x="0" y="0"/>
              <a:ext cx="425245" cy="6858000"/>
            </a:xfrm>
            <a:prstGeom prst="rect">
              <a:avLst/>
            </a:prstGeom>
            <a:solidFill>
              <a:srgbClr val="4D24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0C2FD525-5065-FA14-95A1-94778B2B2498}"/>
                </a:ext>
              </a:extLst>
            </p:cNvPr>
            <p:cNvSpPr/>
            <p:nvPr/>
          </p:nvSpPr>
          <p:spPr>
            <a:xfrm>
              <a:off x="11766755" y="0"/>
              <a:ext cx="425245" cy="6858000"/>
            </a:xfrm>
            <a:prstGeom prst="rect">
              <a:avLst/>
            </a:prstGeom>
            <a:solidFill>
              <a:srgbClr val="4D24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C2406F31-8E68-3297-E2A7-00C09A486B5F}"/>
                </a:ext>
              </a:extLst>
            </p:cNvPr>
            <p:cNvSpPr/>
            <p:nvPr/>
          </p:nvSpPr>
          <p:spPr>
            <a:xfrm>
              <a:off x="4424516" y="4055806"/>
              <a:ext cx="2964426" cy="1386349"/>
            </a:xfrm>
            <a:prstGeom prst="rect">
              <a:avLst/>
            </a:prstGeom>
            <a:solidFill>
              <a:srgbClr val="4D24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0A27AB0-9500-A180-18D1-638C3FD13CBB}"/>
              </a:ext>
            </a:extLst>
          </p:cNvPr>
          <p:cNvSpPr txBox="1"/>
          <p:nvPr/>
        </p:nvSpPr>
        <p:spPr>
          <a:xfrm>
            <a:off x="3456038" y="3429000"/>
            <a:ext cx="56043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>
                <a:solidFill>
                  <a:schemeClr val="bg1"/>
                </a:solidFill>
              </a:rPr>
              <a:t>Pensamiento Estratégico</a:t>
            </a:r>
            <a:endParaRPr lang="es-PE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299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3C26C2C-BAE2-DEAD-150C-5C5F82E9A341}"/>
              </a:ext>
            </a:extLst>
          </p:cNvPr>
          <p:cNvSpPr/>
          <p:nvPr/>
        </p:nvSpPr>
        <p:spPr>
          <a:xfrm>
            <a:off x="0" y="-1"/>
            <a:ext cx="852948" cy="4041059"/>
          </a:xfrm>
          <a:prstGeom prst="rect">
            <a:avLst/>
          </a:prstGeom>
          <a:solidFill>
            <a:srgbClr val="4D2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6D0E2C4-A395-A622-7D26-6223856A9C42}"/>
              </a:ext>
            </a:extLst>
          </p:cNvPr>
          <p:cNvSpPr/>
          <p:nvPr/>
        </p:nvSpPr>
        <p:spPr>
          <a:xfrm>
            <a:off x="-8603" y="6386051"/>
            <a:ext cx="852948" cy="471949"/>
          </a:xfrm>
          <a:prstGeom prst="rect">
            <a:avLst/>
          </a:prstGeom>
          <a:solidFill>
            <a:srgbClr val="4D2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55E89EF-8406-7EFA-4FDD-D80995B15FED}"/>
              </a:ext>
            </a:extLst>
          </p:cNvPr>
          <p:cNvSpPr/>
          <p:nvPr/>
        </p:nvSpPr>
        <p:spPr>
          <a:xfrm>
            <a:off x="10707330" y="-1"/>
            <a:ext cx="1484670" cy="6563903"/>
          </a:xfrm>
          <a:prstGeom prst="rect">
            <a:avLst/>
          </a:prstGeom>
          <a:solidFill>
            <a:srgbClr val="4D2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74B1985-E8A2-C461-70C3-F39CF869F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344" y="-1"/>
            <a:ext cx="10042545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828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15E0306-308C-B49F-D0A3-04D7E5350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773" y="1664724"/>
            <a:ext cx="3757253" cy="352855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B769927-3825-9277-619F-B88220E6F309}"/>
              </a:ext>
            </a:extLst>
          </p:cNvPr>
          <p:cNvSpPr txBox="1"/>
          <p:nvPr/>
        </p:nvSpPr>
        <p:spPr>
          <a:xfrm>
            <a:off x="5869857" y="1901711"/>
            <a:ext cx="535366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200" b="1" dirty="0">
                <a:solidFill>
                  <a:srgbClr val="0070C0"/>
                </a:solidFill>
              </a:rPr>
              <a:t>Resultado esperado de la sesión: </a:t>
            </a:r>
            <a:r>
              <a:rPr lang="es-ES" sz="3200" dirty="0"/>
              <a:t>Al finalizar el estudio de esta sesión, estarás en condición de: Identificar el proceso de planeación de una estrategia publicitaria y creativa.</a:t>
            </a:r>
            <a:endParaRPr lang="es-PE" sz="2800" dirty="0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935AB7FC-3D55-06E4-B03A-F12872BA38B9}"/>
              </a:ext>
            </a:extLst>
          </p:cNvPr>
          <p:cNvSpPr/>
          <p:nvPr/>
        </p:nvSpPr>
        <p:spPr>
          <a:xfrm>
            <a:off x="5235677" y="1664724"/>
            <a:ext cx="6341807" cy="4013405"/>
          </a:xfrm>
          <a:prstGeom prst="roundRect">
            <a:avLst/>
          </a:prstGeom>
          <a:noFill/>
          <a:ln w="22225">
            <a:solidFill>
              <a:srgbClr val="F9005B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872938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DE8490-3BBB-C03E-59D0-D1394808E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2010"/>
          </a:xfrm>
        </p:spPr>
        <p:txBody>
          <a:bodyPr>
            <a:normAutofit fontScale="90000"/>
          </a:bodyPr>
          <a:lstStyle/>
          <a:p>
            <a:r>
              <a:rPr lang="es-ES" sz="4800" b="1" dirty="0">
                <a:solidFill>
                  <a:srgbClr val="F9005B"/>
                </a:solidFill>
              </a:rPr>
              <a:t>Saberes Previos</a:t>
            </a:r>
            <a:endParaRPr lang="es-PE" sz="4800" b="1" dirty="0">
              <a:solidFill>
                <a:srgbClr val="F9005B"/>
              </a:solidFill>
            </a:endParaRP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ACEBD941-5A73-371B-DF48-A07DEFE59A15}"/>
              </a:ext>
            </a:extLst>
          </p:cNvPr>
          <p:cNvCxnSpPr/>
          <p:nvPr/>
        </p:nvCxnSpPr>
        <p:spPr>
          <a:xfrm>
            <a:off x="838200" y="1047136"/>
            <a:ext cx="11353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8A2D190-A4AC-95A3-13F4-C5DD3054A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9146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es-ES" dirty="0"/>
              <a:t>¿Por qué crees que es importante planificar antes de lanzar una campaña publicitaria?</a:t>
            </a:r>
          </a:p>
          <a:p>
            <a:r>
              <a:rPr lang="es-ES" dirty="0"/>
              <a:t>¿Qué elementos crees que son indispensables para que una campaña publicitaria sea efectiva?</a:t>
            </a:r>
          </a:p>
          <a:p>
            <a:r>
              <a:rPr lang="es-ES" dirty="0"/>
              <a:t>Imagina que tienes un emprendimiento como el de Beatriz (venta de productos de belleza orgánicos). ¿Qué pasos seguirías para promocionarlo?</a:t>
            </a:r>
          </a:p>
          <a:p>
            <a:r>
              <a:rPr lang="es-ES" dirty="0"/>
              <a:t>¿Qué tipo de canales crees que son más efectivos para promocionar productos o servicios hoy en día?</a:t>
            </a:r>
          </a:p>
          <a:p>
            <a:r>
              <a:rPr lang="es-ES" dirty="0"/>
              <a:t>¿Qué impacto crees que tiene un mensaje creativo bien diseñado en los consumidores?</a:t>
            </a: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616975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449307-7DAD-D108-8DFC-FCC60A4C8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6022"/>
            <a:ext cx="10515600" cy="1325563"/>
          </a:xfrm>
        </p:spPr>
        <p:txBody>
          <a:bodyPr>
            <a:normAutofit/>
          </a:bodyPr>
          <a:lstStyle/>
          <a:p>
            <a:r>
              <a:rPr lang="es-ES" sz="3600" b="1" dirty="0">
                <a:solidFill>
                  <a:srgbClr val="F9005B"/>
                </a:solidFill>
              </a:rPr>
              <a:t>¿Qué es el planeamiento estratégico en publicidad?</a:t>
            </a:r>
            <a:endParaRPr lang="es-PE" sz="3600" b="1" dirty="0">
              <a:solidFill>
                <a:srgbClr val="F9005B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691045-98B5-9988-8FAA-731489FD2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4946"/>
            <a:ext cx="6565490" cy="4351338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Es el proceso que el personal operativo y gerencial de nuestra compañía atraviesa para crear e implementar estrategias de publicidad efectiva.</a:t>
            </a:r>
          </a:p>
          <a:p>
            <a:pPr marL="0" indent="0">
              <a:buNone/>
            </a:pPr>
            <a:r>
              <a:rPr lang="es-ES" dirty="0"/>
              <a:t>Ejemplo: Beatriz tiene un emprendimiento de venta de productos de belleza orgánicos. Ella decidió implementar su estrategia de publicidad y para ello realizó los siguientes pasos:</a:t>
            </a:r>
            <a:endParaRPr lang="es-PE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5F7B646-5FF1-9D96-47CE-D69357958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3690" y="2287178"/>
            <a:ext cx="4329239" cy="327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302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402809-0DC4-E01F-CFD7-CAD964C52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5799"/>
            <a:ext cx="10515600" cy="1325563"/>
          </a:xfrm>
        </p:spPr>
        <p:txBody>
          <a:bodyPr>
            <a:normAutofit/>
          </a:bodyPr>
          <a:lstStyle/>
          <a:p>
            <a:r>
              <a:rPr lang="es-ES" sz="5400" b="1" dirty="0">
                <a:solidFill>
                  <a:srgbClr val="F9005B"/>
                </a:solidFill>
              </a:rPr>
              <a:t>Objetivos claros</a:t>
            </a:r>
            <a:endParaRPr lang="es-PE" sz="5400" b="1" dirty="0">
              <a:solidFill>
                <a:srgbClr val="F9005B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823C6A-13D6-C929-911E-7CEDE56EA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54773"/>
            <a:ext cx="10515600" cy="255464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4400" dirty="0"/>
              <a:t>Se establecen objetivos, como aumentar las ventas en un 30 % y aumentar el reconocimiento de la marca en un 40 % en las redes sociales en el próximo trimestre. </a:t>
            </a:r>
            <a:endParaRPr lang="es-PE" sz="4400" dirty="0"/>
          </a:p>
        </p:txBody>
      </p:sp>
    </p:spTree>
    <p:extLst>
      <p:ext uri="{BB962C8B-B14F-4D97-AF65-F5344CB8AC3E}">
        <p14:creationId xmlns:p14="http://schemas.microsoft.com/office/powerpoint/2010/main" val="2061451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F8C49C-0D4B-4C9E-9C2D-AD97CD5F4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9005B"/>
                </a:solidFill>
              </a:rPr>
              <a:t>Selección de canales</a:t>
            </a:r>
            <a:endParaRPr lang="es-PE" b="1" dirty="0">
              <a:solidFill>
                <a:srgbClr val="F9005B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74FF88-D3DA-092C-533B-4E008ED51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61731"/>
            <a:ext cx="7140677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3600" dirty="0"/>
              <a:t>Se opta por una combinación de redes sociales (Instagram y Facebook) para mostrar testimonios, tutoriales y consejos sobre el uso de productos naturales. También se planea utilizar marketing de influencia con </a:t>
            </a:r>
            <a:r>
              <a:rPr lang="es-ES" sz="3600" dirty="0" err="1"/>
              <a:t>bloggers</a:t>
            </a:r>
            <a:r>
              <a:rPr lang="es-ES" sz="3600" dirty="0"/>
              <a:t> y creadores de contenido</a:t>
            </a:r>
            <a:endParaRPr lang="es-PE" sz="36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4A9D6D3-D405-316F-3FF7-C2A7D9140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4036" y="854177"/>
            <a:ext cx="2560995" cy="552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282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409054-249D-C087-C13E-13F2F37A6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9005B"/>
                </a:solidFill>
              </a:rPr>
              <a:t>Mensaje y creatividad</a:t>
            </a:r>
            <a:endParaRPr lang="es-PE" b="1" dirty="0">
              <a:solidFill>
                <a:srgbClr val="F9005B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BD0CE5-6E3E-D030-91EB-656EDDB586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4000" dirty="0"/>
              <a:t>Se crea un mensaje centrado en la pureza de los ingredientes, la belleza natural y el compromiso con el medio ambiente. Se desarrolla contenido visual y atractivo resaltando los beneficios de la belleza orgánica y la simplicidad en el cuidado de la piel.</a:t>
            </a:r>
            <a:endParaRPr lang="es-PE" sz="4000" dirty="0"/>
          </a:p>
        </p:txBody>
      </p:sp>
    </p:spTree>
    <p:extLst>
      <p:ext uri="{BB962C8B-B14F-4D97-AF65-F5344CB8AC3E}">
        <p14:creationId xmlns:p14="http://schemas.microsoft.com/office/powerpoint/2010/main" val="1370612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95DCBC-EBBB-4443-71C7-4E70409D3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219" y="152349"/>
            <a:ext cx="10515600" cy="770501"/>
          </a:xfrm>
        </p:spPr>
        <p:txBody>
          <a:bodyPr>
            <a:normAutofit/>
          </a:bodyPr>
          <a:lstStyle/>
          <a:p>
            <a:r>
              <a:rPr lang="es-ES" sz="4000" b="1" dirty="0">
                <a:solidFill>
                  <a:srgbClr val="F9005B"/>
                </a:solidFill>
              </a:rPr>
              <a:t>¿Por qué se planea una estrategia de publicidad?</a:t>
            </a:r>
            <a:endParaRPr lang="es-PE" sz="4000" b="1" dirty="0">
              <a:solidFill>
                <a:srgbClr val="F9005B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423449C-2895-A158-6812-9650C3497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917" y="1085082"/>
            <a:ext cx="7698044" cy="518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753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051390-A436-C030-DC8A-FCC9E933A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4839"/>
            <a:ext cx="6742471" cy="476372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ES" sz="3900" dirty="0">
                <a:solidFill>
                  <a:srgbClr val="F9005B"/>
                </a:solidFill>
              </a:rPr>
              <a:t>¿Qué es un </a:t>
            </a:r>
            <a:r>
              <a:rPr lang="es-ES" sz="3900" dirty="0" err="1">
                <a:solidFill>
                  <a:srgbClr val="F9005B"/>
                </a:solidFill>
              </a:rPr>
              <a:t>brief</a:t>
            </a:r>
            <a:r>
              <a:rPr lang="es-ES" sz="3900" dirty="0">
                <a:solidFill>
                  <a:srgbClr val="F9005B"/>
                </a:solidFill>
              </a:rPr>
              <a:t>? </a:t>
            </a:r>
          </a:p>
          <a:p>
            <a:pPr marL="0" indent="0" algn="just">
              <a:buNone/>
            </a:pPr>
            <a:r>
              <a:rPr lang="es-ES" dirty="0"/>
              <a:t> Documento que permite conocer e identificar diferentes aspectos relacionados con el cliente, con la finalidad de que tanto los creativos, como diseñadores y todos los involucrados en el proyecto puedan tener en cuenta las necesidades específicas, valores y posicionamiento de la marca al momento de elaborar una propuesta, con el fin de poder presentar una propuesta que se ajuste de la mejor manera a lo que el cliente está buscando.</a:t>
            </a:r>
            <a:endParaRPr lang="es-PE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E5EE128-1F8E-F51C-866C-203BD9B3A8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251"/>
          <a:stretch/>
        </p:blipFill>
        <p:spPr>
          <a:xfrm>
            <a:off x="7938821" y="3530648"/>
            <a:ext cx="4253179" cy="303816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BD40F32-2B33-A84B-B4F9-AB0E63AC0231}"/>
              </a:ext>
            </a:extLst>
          </p:cNvPr>
          <p:cNvSpPr txBox="1"/>
          <p:nvPr/>
        </p:nvSpPr>
        <p:spPr>
          <a:xfrm>
            <a:off x="838200" y="318684"/>
            <a:ext cx="10515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i="1" dirty="0"/>
              <a:t>Antes de plantear una estrategia es importante tener un documento conocido como el </a:t>
            </a:r>
            <a:r>
              <a:rPr lang="es-ES" sz="2800" i="1" dirty="0" err="1"/>
              <a:t>brief</a:t>
            </a:r>
            <a:r>
              <a:rPr lang="es-ES" sz="2800" i="1" dirty="0"/>
              <a:t>. </a:t>
            </a:r>
          </a:p>
          <a:p>
            <a:endParaRPr lang="es-PE" sz="2800" i="1" dirty="0"/>
          </a:p>
        </p:txBody>
      </p:sp>
    </p:spTree>
    <p:extLst>
      <p:ext uri="{BB962C8B-B14F-4D97-AF65-F5344CB8AC3E}">
        <p14:creationId xmlns:p14="http://schemas.microsoft.com/office/powerpoint/2010/main" val="2878971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2AD07A-531E-58B2-6F55-A54A5331D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180" y="4976710"/>
            <a:ext cx="10515600" cy="1325563"/>
          </a:xfrm>
        </p:spPr>
        <p:txBody>
          <a:bodyPr>
            <a:normAutofit/>
          </a:bodyPr>
          <a:lstStyle/>
          <a:p>
            <a:r>
              <a:rPr lang="es-PE" sz="4000" b="1" dirty="0">
                <a:solidFill>
                  <a:srgbClr val="F9005B"/>
                </a:solidFill>
              </a:rPr>
              <a:t>https://www.youtube.com/watch?v=ZCP889bsTIk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20C352-FD31-D8FA-6922-CD68471961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490" y="850667"/>
            <a:ext cx="4884174" cy="3247819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Observa con atención el siguiente video y reflexiona en torno a la siguiente pregunta: ¿Qué elementos son fundamentales en la elaboración del </a:t>
            </a:r>
            <a:r>
              <a:rPr lang="es-ES" dirty="0" err="1"/>
              <a:t>brief</a:t>
            </a:r>
            <a:r>
              <a:rPr lang="es-ES" dirty="0"/>
              <a:t> para mejorar los resultados de la empresa?</a:t>
            </a:r>
            <a:endParaRPr lang="es-PE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9B2F6D5-0078-7107-B248-5ECA3A38C8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3664" y="421402"/>
            <a:ext cx="6651353" cy="410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279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3504CD-2DC4-C020-5767-2BE91A4C1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936" y="707923"/>
            <a:ext cx="10515600" cy="5589637"/>
          </a:xfrm>
        </p:spPr>
        <p:txBody>
          <a:bodyPr>
            <a:normAutofit fontScale="90000"/>
          </a:bodyPr>
          <a:lstStyle/>
          <a:p>
            <a:pPr marL="354013" indent="-354013"/>
            <a:r>
              <a:rPr lang="es-ES" b="1" i="1" dirty="0">
                <a:solidFill>
                  <a:srgbClr val="F9005B"/>
                </a:solidFill>
              </a:rPr>
              <a:t>Cuando se plantea una estrategia se deben considerar los siguientes elementos: </a:t>
            </a:r>
            <a:br>
              <a:rPr lang="es-ES" b="1" i="1" dirty="0">
                <a:solidFill>
                  <a:srgbClr val="F9005B"/>
                </a:solidFill>
              </a:rPr>
            </a:br>
            <a:br>
              <a:rPr lang="es-ES" sz="4000" b="1" i="1" dirty="0"/>
            </a:br>
            <a:r>
              <a:rPr lang="es-ES" sz="4000" dirty="0"/>
              <a:t>1. Objetivo de la publicidad</a:t>
            </a:r>
            <a:br>
              <a:rPr lang="es-ES" sz="4000" dirty="0"/>
            </a:br>
            <a:r>
              <a:rPr lang="es-PE" sz="4000" dirty="0"/>
              <a:t>2. Concepto creativo</a:t>
            </a:r>
            <a:br>
              <a:rPr lang="es-ES" sz="4000" dirty="0"/>
            </a:br>
            <a:r>
              <a:rPr lang="es-PE" sz="4000" dirty="0"/>
              <a:t>3. Titular</a:t>
            </a:r>
            <a:br>
              <a:rPr lang="es-ES" sz="4000" dirty="0"/>
            </a:br>
            <a:r>
              <a:rPr lang="es-PE" sz="4000" dirty="0"/>
              <a:t>4. Tema de campaña</a:t>
            </a:r>
            <a:br>
              <a:rPr lang="es-ES" sz="4000" dirty="0"/>
            </a:br>
            <a:r>
              <a:rPr lang="es-PE" sz="4000" dirty="0"/>
              <a:t>5. Eslogan</a:t>
            </a:r>
            <a:br>
              <a:rPr lang="es-ES" sz="4000" dirty="0"/>
            </a:br>
            <a:r>
              <a:rPr lang="es-PE" sz="4000" dirty="0"/>
              <a:t>6. Concepto comercial</a:t>
            </a:r>
            <a:br>
              <a:rPr lang="es-PE" sz="4000" dirty="0"/>
            </a:br>
            <a:br>
              <a:rPr lang="es-ES" dirty="0"/>
            </a:b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940610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7753-4C3F-B3F1-8CCC-43A51821F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4622"/>
            <a:ext cx="10515600" cy="1325563"/>
          </a:xfrm>
        </p:spPr>
        <p:txBody>
          <a:bodyPr/>
          <a:lstStyle/>
          <a:p>
            <a:r>
              <a:rPr lang="es-ES" b="1" dirty="0">
                <a:solidFill>
                  <a:srgbClr val="F9005B"/>
                </a:solidFill>
              </a:rPr>
              <a:t>1. Objetivo de la publicidad:</a:t>
            </a:r>
            <a:endParaRPr lang="es-PE" b="1" dirty="0">
              <a:solidFill>
                <a:srgbClr val="F9005B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690E23-BCA8-104B-CAB2-3C5B17D91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1497" y="2123921"/>
            <a:ext cx="6975987" cy="32592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3200" dirty="0"/>
              <a:t>Es lo que se quiere lograr con la publicidad, como aumentar las ventas o mejorar la percepción del producto o de un servicio. Ejemplo: Jaime quiere aumentar las ventas en su óptica en un 30 %, por eso emplea una nueva estrategia por el mes de Navidad.</a:t>
            </a:r>
            <a:endParaRPr lang="es-PE" sz="32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53A6B1D-B458-89F6-4B8D-525B0FA56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19" y="2123921"/>
            <a:ext cx="3960990" cy="325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1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504206-DA09-D360-402C-3BD33D4DB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142" y="851822"/>
            <a:ext cx="10365658" cy="932733"/>
          </a:xfrm>
        </p:spPr>
        <p:txBody>
          <a:bodyPr/>
          <a:lstStyle/>
          <a:p>
            <a:r>
              <a:rPr lang="es-ES" b="1" dirty="0">
                <a:solidFill>
                  <a:srgbClr val="F9005B"/>
                </a:solidFill>
              </a:rPr>
              <a:t>2. Concepto creativo:</a:t>
            </a:r>
            <a:endParaRPr lang="es-PE" b="1" dirty="0">
              <a:solidFill>
                <a:srgbClr val="F9005B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DA2EE4-6B6F-94F9-2CFB-BE2CF948F0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8142" y="2156286"/>
            <a:ext cx="10365658" cy="362508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4000" dirty="0"/>
              <a:t>Es la idea principal o central bajo la cual se elabora la campaña. Posteriormente se utilizará en las piezas gráficas y titulares. Ejemplo: el concepto creativo de una bebida gaseosa conocida mundialmente es la felicidad de compartir.</a:t>
            </a:r>
            <a:endParaRPr lang="es-PE" sz="4000" dirty="0"/>
          </a:p>
        </p:txBody>
      </p:sp>
    </p:spTree>
    <p:extLst>
      <p:ext uri="{BB962C8B-B14F-4D97-AF65-F5344CB8AC3E}">
        <p14:creationId xmlns:p14="http://schemas.microsoft.com/office/powerpoint/2010/main" val="75112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6391B6-E68A-9505-A67A-0456F63ED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2609"/>
            <a:ext cx="10515600" cy="1325563"/>
          </a:xfrm>
        </p:spPr>
        <p:txBody>
          <a:bodyPr/>
          <a:lstStyle/>
          <a:p>
            <a:r>
              <a:rPr lang="es-ES" b="1" dirty="0">
                <a:solidFill>
                  <a:srgbClr val="F9005B"/>
                </a:solidFill>
              </a:rPr>
              <a:t>3. Titular:</a:t>
            </a:r>
            <a:endParaRPr lang="es-PE" b="1" dirty="0">
              <a:solidFill>
                <a:srgbClr val="F9005B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DF2F01-702E-A700-C8EF-56173586F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1439" y="2121412"/>
            <a:ext cx="10515600" cy="33797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/>
              <a:t>Es el encabezado de los textos en anuncios o materiales gráficos. Ejemplo: la campaña que implementó Pepsi con el concepto creativo de </a:t>
            </a:r>
            <a:r>
              <a:rPr lang="es-ES" sz="4400" dirty="0" err="1"/>
              <a:t>StarWars</a:t>
            </a:r>
            <a:r>
              <a:rPr lang="es-ES" sz="4400" dirty="0"/>
              <a:t> utiliza el titular “si el lunes ataca, la Pepsi contraataca”.</a:t>
            </a:r>
            <a:endParaRPr lang="es-PE" sz="4400" dirty="0"/>
          </a:p>
        </p:txBody>
      </p:sp>
    </p:spTree>
    <p:extLst>
      <p:ext uri="{BB962C8B-B14F-4D97-AF65-F5344CB8AC3E}">
        <p14:creationId xmlns:p14="http://schemas.microsoft.com/office/powerpoint/2010/main" val="264423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7BC176-6328-9FD9-FD86-F30824CCA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9005B"/>
                </a:solidFill>
              </a:rPr>
              <a:t>4. Tema de campaña:</a:t>
            </a:r>
            <a:endParaRPr lang="es-PE" b="1" dirty="0">
              <a:solidFill>
                <a:srgbClr val="F9005B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CCD7B9-51C9-E5B3-C46A-14C14256A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7027" y="1742307"/>
            <a:ext cx="546788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/>
              <a:t>Es el tema central o argumento que se usa en la publicidad. Por ejemplo, en la campaña de Milo se destaca el deporte aficionado.</a:t>
            </a:r>
            <a:endParaRPr lang="es-PE" sz="4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39A5CF3-E52A-D413-4AC8-DCDF821ED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21" y="2060678"/>
            <a:ext cx="5467885" cy="371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14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8FA2FF-025C-5AE7-FC6C-21DF500B4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351"/>
            <a:ext cx="10515600" cy="1325563"/>
          </a:xfrm>
        </p:spPr>
        <p:txBody>
          <a:bodyPr>
            <a:normAutofit/>
          </a:bodyPr>
          <a:lstStyle/>
          <a:p>
            <a:r>
              <a:rPr lang="es-ES" sz="5400" b="1" dirty="0">
                <a:solidFill>
                  <a:srgbClr val="F9005B"/>
                </a:solidFill>
              </a:rPr>
              <a:t>5. Eslogan:</a:t>
            </a:r>
            <a:endParaRPr lang="es-PE" sz="5400" b="1" dirty="0">
              <a:solidFill>
                <a:srgbClr val="F9005B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25CC1A-C7F8-C94C-50A9-11E8E9185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187" y="2141537"/>
            <a:ext cx="10515600" cy="31531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800" dirty="0"/>
              <a:t>Es una frase especial que identifica al producto o empresa. Ejemplo: La publicidad de Inca Kola es: “Hagamos un Perú que nos dé gusto”.</a:t>
            </a:r>
            <a:endParaRPr lang="es-PE" sz="4800" dirty="0"/>
          </a:p>
        </p:txBody>
      </p:sp>
    </p:spTree>
    <p:extLst>
      <p:ext uri="{BB962C8B-B14F-4D97-AF65-F5344CB8AC3E}">
        <p14:creationId xmlns:p14="http://schemas.microsoft.com/office/powerpoint/2010/main" val="797630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55A413-3A13-844A-9249-CEC576A1B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9005B"/>
                </a:solidFill>
              </a:rPr>
              <a:t>6. Concepto comercial</a:t>
            </a:r>
            <a:endParaRPr lang="es-PE" b="1" dirty="0">
              <a:solidFill>
                <a:srgbClr val="F9005B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21C630-9BB4-02B8-8B6F-BBA218B47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0864" y="1825625"/>
            <a:ext cx="554293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/>
              <a:t>Es la descripción del producto y de sus argumentos de venta; se encuentra en el </a:t>
            </a:r>
            <a:r>
              <a:rPr lang="es-ES" sz="4400" dirty="0" err="1"/>
              <a:t>brief</a:t>
            </a:r>
            <a:r>
              <a:rPr lang="es-ES" sz="4400" dirty="0"/>
              <a:t> y se resume en la estrategia creativa.</a:t>
            </a:r>
            <a:endParaRPr lang="es-PE" sz="4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5A1A485-A49C-09EC-3DB8-DAB5412FD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421" y="2205190"/>
            <a:ext cx="4847580" cy="322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3842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C5955F2C-F85F-9E3D-5DCC-AECF46CA7EF3}"/>
              </a:ext>
            </a:extLst>
          </p:cNvPr>
          <p:cNvSpPr/>
          <p:nvPr/>
        </p:nvSpPr>
        <p:spPr>
          <a:xfrm>
            <a:off x="796413" y="958645"/>
            <a:ext cx="10869561" cy="47194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81377F-9B06-4982-8D98-E74857B76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4618" y="1577936"/>
            <a:ext cx="9984659" cy="37021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4800" dirty="0"/>
              <a:t>Una campaña publicitaria exitosa debe ser creativa, estratégica, relevante, honesta y capaz de atraer al público objetivo mientras supera a la competencia.</a:t>
            </a:r>
            <a:endParaRPr lang="es-PE" sz="4800" dirty="0"/>
          </a:p>
        </p:txBody>
      </p:sp>
    </p:spTree>
    <p:extLst>
      <p:ext uri="{BB962C8B-B14F-4D97-AF65-F5344CB8AC3E}">
        <p14:creationId xmlns:p14="http://schemas.microsoft.com/office/powerpoint/2010/main" val="39970864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2080</TotalTime>
  <Words>775</Words>
  <Application>Microsoft Office PowerPoint</Application>
  <PresentationFormat>Panorámica</PresentationFormat>
  <Paragraphs>37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Saberes Previos</vt:lpstr>
      <vt:lpstr>¿Qué es el planeamiento estratégico en publicidad?</vt:lpstr>
      <vt:lpstr>Objetivos claros</vt:lpstr>
      <vt:lpstr>Selección de canales</vt:lpstr>
      <vt:lpstr>Mensaje y creatividad</vt:lpstr>
      <vt:lpstr>¿Por qué se planea una estrategia de publicidad?</vt:lpstr>
      <vt:lpstr>Presentación de PowerPoint</vt:lpstr>
      <vt:lpstr>https://www.youtube.com/watch?v=ZCP889bsTIk</vt:lpstr>
      <vt:lpstr>Cuando se plantea una estrategia se deben considerar los siguientes elementos:   1. Objetivo de la publicidad 2. Concepto creativo 3. Titular 4. Tema de campaña 5. Eslogan 6. Concepto comercial  </vt:lpstr>
      <vt:lpstr>1. Objetivo de la publicidad:</vt:lpstr>
      <vt:lpstr>2. Concepto creativo:</vt:lpstr>
      <vt:lpstr>3. Titular:</vt:lpstr>
      <vt:lpstr>4. Tema de campaña:</vt:lpstr>
      <vt:lpstr>5. Eslogan:</vt:lpstr>
      <vt:lpstr>6. Concepto comercial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Docente</dc:creator>
  <cp:lastModifiedBy>Docente</cp:lastModifiedBy>
  <cp:revision>47</cp:revision>
  <dcterms:created xsi:type="dcterms:W3CDTF">2024-11-28T14:24:44Z</dcterms:created>
  <dcterms:modified xsi:type="dcterms:W3CDTF">2024-12-13T20:53:12Z</dcterms:modified>
</cp:coreProperties>
</file>