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9" r:id="rId3"/>
    <p:sldId id="280" r:id="rId4"/>
    <p:sldId id="278" r:id="rId5"/>
    <p:sldId id="300" r:id="rId6"/>
    <p:sldId id="301" r:id="rId7"/>
    <p:sldId id="302" r:id="rId8"/>
    <p:sldId id="303" r:id="rId9"/>
    <p:sldId id="304" r:id="rId10"/>
    <p:sldId id="305" r:id="rId11"/>
    <p:sldId id="306" r:id="rId12"/>
    <p:sldId id="307" r:id="rId13"/>
    <p:sldId id="308" r:id="rId14"/>
    <p:sldId id="309" r:id="rId15"/>
    <p:sldId id="310" r:id="rId16"/>
    <p:sldId id="311" r:id="rId17"/>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005B"/>
    <a:srgbClr val="006AFE"/>
    <a:srgbClr val="FF9700"/>
    <a:srgbClr val="FF1900"/>
    <a:srgbClr val="199EE1"/>
    <a:srgbClr val="4D24B9"/>
    <a:srgbClr val="215381"/>
    <a:srgbClr val="2CA0A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94CB4-0780-4AE6-8D12-FFC12CF5C73F}" type="datetimeFigureOut">
              <a:rPr lang="es-PE" smtClean="0"/>
              <a:t>10/12/2024</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5955E0-827D-4D35-9643-C48516E73928}" type="slidenum">
              <a:rPr lang="es-PE" smtClean="0"/>
              <a:t>‹Nº›</a:t>
            </a:fld>
            <a:endParaRPr lang="es-PE"/>
          </a:p>
        </p:txBody>
      </p:sp>
    </p:spTree>
    <p:extLst>
      <p:ext uri="{BB962C8B-B14F-4D97-AF65-F5344CB8AC3E}">
        <p14:creationId xmlns:p14="http://schemas.microsoft.com/office/powerpoint/2010/main" val="573532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1D86FB-3DD0-252B-1064-96A1C590808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5DBF78C8-8325-169F-B6B0-0696551BA8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493E4C52-9A69-FE92-38CE-167FC135D62E}"/>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5" name="Marcador de pie de página 4">
            <a:extLst>
              <a:ext uri="{FF2B5EF4-FFF2-40B4-BE49-F238E27FC236}">
                <a16:creationId xmlns:a16="http://schemas.microsoft.com/office/drawing/2014/main" id="{04252BBF-4E22-FF25-E2A8-34496605AEC5}"/>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9957726B-33B1-B985-97E5-D76C6D8E5290}"/>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1763336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6EC991-E8D1-6609-8013-9BAFAE49AAB6}"/>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3D775EF5-1A39-8956-51E8-EA48F6DB482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6DF01293-5C18-4347-A57F-41824E177864}"/>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5" name="Marcador de pie de página 4">
            <a:extLst>
              <a:ext uri="{FF2B5EF4-FFF2-40B4-BE49-F238E27FC236}">
                <a16:creationId xmlns:a16="http://schemas.microsoft.com/office/drawing/2014/main" id="{B0EEE300-21FA-2FBD-1B1E-E562DA123F9A}"/>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19273A62-3E46-2AB9-F4B0-AE0D50EBA8AF}"/>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2360890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64F85E-6B0B-2E26-550F-D7214201597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17F53448-D572-4548-7FBC-CDF8066E8E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99AE6C6-B823-CD13-5A97-3D53EDBA0D9C}"/>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5" name="Marcador de pie de página 4">
            <a:extLst>
              <a:ext uri="{FF2B5EF4-FFF2-40B4-BE49-F238E27FC236}">
                <a16:creationId xmlns:a16="http://schemas.microsoft.com/office/drawing/2014/main" id="{E9897081-3F6A-7A9E-0712-682AADDC368F}"/>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DAF88880-EBE0-B7D8-E61C-55094B1161DA}"/>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1110510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ECBE17-5639-C8C2-BCFA-B83D28EEF679}"/>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72FF241B-108C-AF6E-7B60-06B8B3DF557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6BAF00D7-874F-615B-CC5F-FF6F14E4B91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8A691FEA-940C-21F1-20D2-F5F4A4E8E4FD}"/>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6" name="Marcador de pie de página 5">
            <a:extLst>
              <a:ext uri="{FF2B5EF4-FFF2-40B4-BE49-F238E27FC236}">
                <a16:creationId xmlns:a16="http://schemas.microsoft.com/office/drawing/2014/main" id="{9A4A7EA1-9A18-F40E-B95E-85E298DB9814}"/>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D3FEBF53-1BEF-5886-A850-2D08AEF36566}"/>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4065337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F0BAFC-32F5-B52D-EB6B-FAE95BE1CD4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1586A77E-064D-61EE-8438-E1E35E7BD4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E5BCF03-2225-439E-1017-C70A6FADBDD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F442E47E-18C4-C641-4054-B6D7869C83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61F7964-BB7A-7A7A-882D-9DD38BF0F7B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6D1DE331-9547-1677-3F07-3DFF40659DA6}"/>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8" name="Marcador de pie de página 7">
            <a:extLst>
              <a:ext uri="{FF2B5EF4-FFF2-40B4-BE49-F238E27FC236}">
                <a16:creationId xmlns:a16="http://schemas.microsoft.com/office/drawing/2014/main" id="{D7E51DB2-2EC6-D09F-DC35-D4097C4EC73A}"/>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444C3316-76C4-D830-4803-A2D5D6ADFBCE}"/>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62261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5AC118-7CAA-B7BD-DC24-101F6ABACED7}"/>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6CCDB6EE-1776-D8B3-8F2B-4AFA01900FE5}"/>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4" name="Marcador de pie de página 3">
            <a:extLst>
              <a:ext uri="{FF2B5EF4-FFF2-40B4-BE49-F238E27FC236}">
                <a16:creationId xmlns:a16="http://schemas.microsoft.com/office/drawing/2014/main" id="{66FE16CD-B039-49DC-B321-AD1CBD7ABB65}"/>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00B07186-8758-843B-E83D-6BE4CCAB389B}"/>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3826173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A57F7BA-4E24-F614-1015-1C43052F2BFD}"/>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3" name="Marcador de pie de página 2">
            <a:extLst>
              <a:ext uri="{FF2B5EF4-FFF2-40B4-BE49-F238E27FC236}">
                <a16:creationId xmlns:a16="http://schemas.microsoft.com/office/drawing/2014/main" id="{7A6C70DA-7B3C-30B5-3C6D-E2F066DA8EB9}"/>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48846530-9EEF-7C51-C35A-1AF58748A924}"/>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2346276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50F044-BD90-24C6-5769-2F7F5A10FC4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F2621E23-F9AA-DE6D-5F71-6787F52EA4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CBD837F6-7343-4A38-B171-4B9E66FAB0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0895A2D-7491-3F82-2D18-07248B688B6A}"/>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6" name="Marcador de pie de página 5">
            <a:extLst>
              <a:ext uri="{FF2B5EF4-FFF2-40B4-BE49-F238E27FC236}">
                <a16:creationId xmlns:a16="http://schemas.microsoft.com/office/drawing/2014/main" id="{A0103079-35D4-3ACC-169D-798618B9E5D4}"/>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B39A50BF-0442-6AA9-207A-2FCB81D0DC55}"/>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1104256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40D4F7-7F58-334D-349F-858E9670A6A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85B46827-7283-4537-78E4-FAFA218A7E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B7816636-5365-A5B0-57AC-5DEB87AE5D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0EC34ED-AEAD-5283-4AC2-C163E78FD716}"/>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6" name="Marcador de pie de página 5">
            <a:extLst>
              <a:ext uri="{FF2B5EF4-FFF2-40B4-BE49-F238E27FC236}">
                <a16:creationId xmlns:a16="http://schemas.microsoft.com/office/drawing/2014/main" id="{245A26C9-1D84-A795-8211-516F60BD61F0}"/>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7709EE11-C419-CD26-F8CC-175C9AE9E56C}"/>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134326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E6672A-D299-2780-08EC-412F2A7CEC7A}"/>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2E0B6C85-D1FA-2AA6-3829-512BFE71092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C88DF3C6-338D-B2C5-DAA0-77F18C73A0BF}"/>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5" name="Marcador de pie de página 4">
            <a:extLst>
              <a:ext uri="{FF2B5EF4-FFF2-40B4-BE49-F238E27FC236}">
                <a16:creationId xmlns:a16="http://schemas.microsoft.com/office/drawing/2014/main" id="{E0C30B7D-CD25-935E-FFC0-5FDF77817382}"/>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B19AFF52-56AF-C65A-D5D7-9808C309E6C4}"/>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269019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A4F26D-FC89-1580-768F-055C3A291D0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5A9F4229-C4B5-6723-5186-2F04897470F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8FF1831D-3551-0C9D-6423-AC42F3B8F9B1}"/>
              </a:ext>
            </a:extLst>
          </p:cNvPr>
          <p:cNvSpPr>
            <a:spLocks noGrp="1"/>
          </p:cNvSpPr>
          <p:nvPr>
            <p:ph type="dt" sz="half" idx="10"/>
          </p:nvPr>
        </p:nvSpPr>
        <p:spPr/>
        <p:txBody>
          <a:bodyPr/>
          <a:lstStyle/>
          <a:p>
            <a:fld id="{6F5AE3B0-B74A-488C-B285-7CD60732C642}" type="datetimeFigureOut">
              <a:rPr lang="es-PE" smtClean="0"/>
              <a:t>10/12/2024</a:t>
            </a:fld>
            <a:endParaRPr lang="es-PE"/>
          </a:p>
        </p:txBody>
      </p:sp>
      <p:sp>
        <p:nvSpPr>
          <p:cNvPr id="5" name="Marcador de pie de página 4">
            <a:extLst>
              <a:ext uri="{FF2B5EF4-FFF2-40B4-BE49-F238E27FC236}">
                <a16:creationId xmlns:a16="http://schemas.microsoft.com/office/drawing/2014/main" id="{4663CE9E-EAE5-310C-61BF-0C3E61ABBA05}"/>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2F33203D-4268-AEF9-8B08-ED919E68CC2F}"/>
              </a:ext>
            </a:extLst>
          </p:cNvPr>
          <p:cNvSpPr>
            <a:spLocks noGrp="1"/>
          </p:cNvSpPr>
          <p:nvPr>
            <p:ph type="sldNum" sz="quarter" idx="12"/>
          </p:nvPr>
        </p:nvSpPr>
        <p:spPr/>
        <p:txBody>
          <a:bodyPr/>
          <a:lstStyle/>
          <a:p>
            <a:fld id="{C8ED71FB-3B3D-49E4-9BE8-98C9A137350B}" type="slidenum">
              <a:rPr lang="es-PE" smtClean="0"/>
              <a:t>‹Nº›</a:t>
            </a:fld>
            <a:endParaRPr lang="es-PE"/>
          </a:p>
        </p:txBody>
      </p:sp>
    </p:spTree>
    <p:extLst>
      <p:ext uri="{BB962C8B-B14F-4D97-AF65-F5344CB8AC3E}">
        <p14:creationId xmlns:p14="http://schemas.microsoft.com/office/powerpoint/2010/main" val="4196737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864A336-100E-BE9E-916A-8ED450C547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28D204AA-040B-BBC7-B770-3645C46331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1868E697-7520-8DF7-B2BA-C221DF0680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5AE3B0-B74A-488C-B285-7CD60732C642}" type="datetimeFigureOut">
              <a:rPr lang="es-PE" smtClean="0"/>
              <a:t>10/12/2024</a:t>
            </a:fld>
            <a:endParaRPr lang="es-PE"/>
          </a:p>
        </p:txBody>
      </p:sp>
      <p:sp>
        <p:nvSpPr>
          <p:cNvPr id="5" name="Marcador de pie de página 4">
            <a:extLst>
              <a:ext uri="{FF2B5EF4-FFF2-40B4-BE49-F238E27FC236}">
                <a16:creationId xmlns:a16="http://schemas.microsoft.com/office/drawing/2014/main" id="{CE32A764-9879-889D-2F34-BB671040BF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BF241848-E66B-3C14-26F8-4FCEF2E0EF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D71FB-3B3D-49E4-9BE8-98C9A137350B}" type="slidenum">
              <a:rPr lang="es-PE" smtClean="0"/>
              <a:t>‹Nº›</a:t>
            </a:fld>
            <a:endParaRPr lang="es-PE"/>
          </a:p>
        </p:txBody>
      </p:sp>
      <p:pic>
        <p:nvPicPr>
          <p:cNvPr id="7" name="Imagen 6">
            <a:extLst>
              <a:ext uri="{FF2B5EF4-FFF2-40B4-BE49-F238E27FC236}">
                <a16:creationId xmlns:a16="http://schemas.microsoft.com/office/drawing/2014/main" id="{3EEF439B-7AE0-BB12-3E14-3D9087A9A025}"/>
              </a:ext>
            </a:extLst>
          </p:cNvPr>
          <p:cNvPicPr>
            <a:picLocks noChangeAspect="1"/>
          </p:cNvPicPr>
          <p:nvPr userDrawn="1"/>
        </p:nvPicPr>
        <p:blipFill>
          <a:blip r:embed="rId13"/>
          <a:stretch>
            <a:fillRect/>
          </a:stretch>
        </p:blipFill>
        <p:spPr>
          <a:xfrm>
            <a:off x="0" y="6553199"/>
            <a:ext cx="12192000" cy="297873"/>
          </a:xfrm>
          <a:prstGeom prst="rect">
            <a:avLst/>
          </a:prstGeom>
        </p:spPr>
      </p:pic>
    </p:spTree>
    <p:extLst>
      <p:ext uri="{BB962C8B-B14F-4D97-AF65-F5344CB8AC3E}">
        <p14:creationId xmlns:p14="http://schemas.microsoft.com/office/powerpoint/2010/main" val="937960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1396240B-DC69-6A0E-3AB8-735118093AFC}"/>
              </a:ext>
            </a:extLst>
          </p:cNvPr>
          <p:cNvGrpSpPr/>
          <p:nvPr/>
        </p:nvGrpSpPr>
        <p:grpSpPr>
          <a:xfrm>
            <a:off x="0" y="0"/>
            <a:ext cx="12192000" cy="6858000"/>
            <a:chOff x="0" y="0"/>
            <a:chExt cx="12192000" cy="6858000"/>
          </a:xfrm>
        </p:grpSpPr>
        <p:pic>
          <p:nvPicPr>
            <p:cNvPr id="5" name="Imagen 4">
              <a:extLst>
                <a:ext uri="{FF2B5EF4-FFF2-40B4-BE49-F238E27FC236}">
                  <a16:creationId xmlns:a16="http://schemas.microsoft.com/office/drawing/2014/main" id="{055A714E-4A8C-C65B-0754-CF388D0D67CA}"/>
                </a:ext>
              </a:extLst>
            </p:cNvPr>
            <p:cNvPicPr>
              <a:picLocks noChangeAspect="1"/>
            </p:cNvPicPr>
            <p:nvPr/>
          </p:nvPicPr>
          <p:blipFill>
            <a:blip r:embed="rId2"/>
            <a:srcRect l="1089"/>
            <a:stretch/>
          </p:blipFill>
          <p:spPr>
            <a:xfrm>
              <a:off x="425245" y="0"/>
              <a:ext cx="11341510" cy="6858000"/>
            </a:xfrm>
            <a:prstGeom prst="rect">
              <a:avLst/>
            </a:prstGeom>
          </p:spPr>
        </p:pic>
        <p:sp>
          <p:nvSpPr>
            <p:cNvPr id="6" name="Rectángulo 5">
              <a:extLst>
                <a:ext uri="{FF2B5EF4-FFF2-40B4-BE49-F238E27FC236}">
                  <a16:creationId xmlns:a16="http://schemas.microsoft.com/office/drawing/2014/main" id="{1C4CF9CD-0AE5-DEFB-27F2-21BD376EEEF1}"/>
                </a:ext>
              </a:extLst>
            </p:cNvPr>
            <p:cNvSpPr/>
            <p:nvPr/>
          </p:nvSpPr>
          <p:spPr>
            <a:xfrm>
              <a:off x="0" y="0"/>
              <a:ext cx="425245" cy="6858000"/>
            </a:xfrm>
            <a:prstGeom prst="rect">
              <a:avLst/>
            </a:prstGeom>
            <a:solidFill>
              <a:srgbClr val="4D24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Rectángulo 6">
              <a:extLst>
                <a:ext uri="{FF2B5EF4-FFF2-40B4-BE49-F238E27FC236}">
                  <a16:creationId xmlns:a16="http://schemas.microsoft.com/office/drawing/2014/main" id="{0C2FD525-5065-FA14-95A1-94778B2B2498}"/>
                </a:ext>
              </a:extLst>
            </p:cNvPr>
            <p:cNvSpPr/>
            <p:nvPr/>
          </p:nvSpPr>
          <p:spPr>
            <a:xfrm>
              <a:off x="11766755" y="0"/>
              <a:ext cx="425245" cy="6858000"/>
            </a:xfrm>
            <a:prstGeom prst="rect">
              <a:avLst/>
            </a:prstGeom>
            <a:solidFill>
              <a:srgbClr val="4D24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Rectángulo 8">
              <a:extLst>
                <a:ext uri="{FF2B5EF4-FFF2-40B4-BE49-F238E27FC236}">
                  <a16:creationId xmlns:a16="http://schemas.microsoft.com/office/drawing/2014/main" id="{C2406F31-8E68-3297-E2A7-00C09A486B5F}"/>
                </a:ext>
              </a:extLst>
            </p:cNvPr>
            <p:cNvSpPr/>
            <p:nvPr/>
          </p:nvSpPr>
          <p:spPr>
            <a:xfrm>
              <a:off x="4424516" y="4055806"/>
              <a:ext cx="2964426" cy="1386349"/>
            </a:xfrm>
            <a:prstGeom prst="rect">
              <a:avLst/>
            </a:prstGeom>
            <a:solidFill>
              <a:srgbClr val="4D24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grpSp>
      <p:sp>
        <p:nvSpPr>
          <p:cNvPr id="11" name="CuadroTexto 10">
            <a:extLst>
              <a:ext uri="{FF2B5EF4-FFF2-40B4-BE49-F238E27FC236}">
                <a16:creationId xmlns:a16="http://schemas.microsoft.com/office/drawing/2014/main" id="{80A27AB0-9500-A180-18D1-638C3FD13CBB}"/>
              </a:ext>
            </a:extLst>
          </p:cNvPr>
          <p:cNvSpPr txBox="1"/>
          <p:nvPr/>
        </p:nvSpPr>
        <p:spPr>
          <a:xfrm>
            <a:off x="3456038" y="3429000"/>
            <a:ext cx="5604387" cy="1938992"/>
          </a:xfrm>
          <a:prstGeom prst="rect">
            <a:avLst/>
          </a:prstGeom>
          <a:noFill/>
        </p:spPr>
        <p:txBody>
          <a:bodyPr wrap="square" rtlCol="0">
            <a:spAutoFit/>
          </a:bodyPr>
          <a:lstStyle/>
          <a:p>
            <a:pPr algn="ctr"/>
            <a:r>
              <a:rPr lang="es-ES" sz="6000" b="1" dirty="0">
                <a:solidFill>
                  <a:schemeClr val="bg1"/>
                </a:solidFill>
              </a:rPr>
              <a:t>Estrategia Publicitaria</a:t>
            </a:r>
            <a:endParaRPr lang="es-PE" sz="6000" b="1" dirty="0">
              <a:solidFill>
                <a:schemeClr val="bg1"/>
              </a:solidFill>
            </a:endParaRPr>
          </a:p>
        </p:txBody>
      </p:sp>
    </p:spTree>
    <p:extLst>
      <p:ext uri="{BB962C8B-B14F-4D97-AF65-F5344CB8AC3E}">
        <p14:creationId xmlns:p14="http://schemas.microsoft.com/office/powerpoint/2010/main" val="966299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43C26C2C-BAE2-DEAD-150C-5C5F82E9A341}"/>
              </a:ext>
            </a:extLst>
          </p:cNvPr>
          <p:cNvSpPr/>
          <p:nvPr/>
        </p:nvSpPr>
        <p:spPr>
          <a:xfrm>
            <a:off x="0" y="-1"/>
            <a:ext cx="852948" cy="4041059"/>
          </a:xfrm>
          <a:prstGeom prst="rect">
            <a:avLst/>
          </a:prstGeom>
          <a:solidFill>
            <a:srgbClr val="4D24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Rectángulo 6">
            <a:extLst>
              <a:ext uri="{FF2B5EF4-FFF2-40B4-BE49-F238E27FC236}">
                <a16:creationId xmlns:a16="http://schemas.microsoft.com/office/drawing/2014/main" id="{76D0E2C4-A395-A622-7D26-6223856A9C42}"/>
              </a:ext>
            </a:extLst>
          </p:cNvPr>
          <p:cNvSpPr/>
          <p:nvPr/>
        </p:nvSpPr>
        <p:spPr>
          <a:xfrm>
            <a:off x="-8603" y="6386051"/>
            <a:ext cx="852948" cy="471949"/>
          </a:xfrm>
          <a:prstGeom prst="rect">
            <a:avLst/>
          </a:prstGeom>
          <a:solidFill>
            <a:srgbClr val="4D24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8" name="Rectángulo 7">
            <a:extLst>
              <a:ext uri="{FF2B5EF4-FFF2-40B4-BE49-F238E27FC236}">
                <a16:creationId xmlns:a16="http://schemas.microsoft.com/office/drawing/2014/main" id="{855E89EF-8406-7EFA-4FDD-D80995B15FED}"/>
              </a:ext>
            </a:extLst>
          </p:cNvPr>
          <p:cNvSpPr/>
          <p:nvPr/>
        </p:nvSpPr>
        <p:spPr>
          <a:xfrm>
            <a:off x="10707330" y="-1"/>
            <a:ext cx="1484670" cy="6563903"/>
          </a:xfrm>
          <a:prstGeom prst="rect">
            <a:avLst/>
          </a:prstGeom>
          <a:solidFill>
            <a:srgbClr val="4D24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dirty="0"/>
          </a:p>
        </p:txBody>
      </p:sp>
      <p:pic>
        <p:nvPicPr>
          <p:cNvPr id="3" name="Imagen 2">
            <a:extLst>
              <a:ext uri="{FF2B5EF4-FFF2-40B4-BE49-F238E27FC236}">
                <a16:creationId xmlns:a16="http://schemas.microsoft.com/office/drawing/2014/main" id="{A74B1985-E8A2-C461-70C3-F39CF869F622}"/>
              </a:ext>
            </a:extLst>
          </p:cNvPr>
          <p:cNvPicPr>
            <a:picLocks noChangeAspect="1"/>
          </p:cNvPicPr>
          <p:nvPr/>
        </p:nvPicPr>
        <p:blipFill>
          <a:blip r:embed="rId2"/>
          <a:stretch>
            <a:fillRect/>
          </a:stretch>
        </p:blipFill>
        <p:spPr>
          <a:xfrm>
            <a:off x="844344" y="-1"/>
            <a:ext cx="10042545" cy="6858001"/>
          </a:xfrm>
          <a:prstGeom prst="rect">
            <a:avLst/>
          </a:prstGeom>
        </p:spPr>
      </p:pic>
    </p:spTree>
    <p:extLst>
      <p:ext uri="{BB962C8B-B14F-4D97-AF65-F5344CB8AC3E}">
        <p14:creationId xmlns:p14="http://schemas.microsoft.com/office/powerpoint/2010/main" val="760828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15E0306-308C-B49F-D0A3-04D7E53501A6}"/>
              </a:ext>
            </a:extLst>
          </p:cNvPr>
          <p:cNvPicPr>
            <a:picLocks noChangeAspect="1"/>
          </p:cNvPicPr>
          <p:nvPr/>
        </p:nvPicPr>
        <p:blipFill>
          <a:blip r:embed="rId2"/>
          <a:stretch>
            <a:fillRect/>
          </a:stretch>
        </p:blipFill>
        <p:spPr>
          <a:xfrm>
            <a:off x="1357773" y="1664724"/>
            <a:ext cx="3757253" cy="3528551"/>
          </a:xfrm>
          <a:prstGeom prst="rect">
            <a:avLst/>
          </a:prstGeom>
        </p:spPr>
      </p:pic>
      <p:sp>
        <p:nvSpPr>
          <p:cNvPr id="8" name="CuadroTexto 7">
            <a:extLst>
              <a:ext uri="{FF2B5EF4-FFF2-40B4-BE49-F238E27FC236}">
                <a16:creationId xmlns:a16="http://schemas.microsoft.com/office/drawing/2014/main" id="{AB769927-3825-9277-619F-B88220E6F309}"/>
              </a:ext>
            </a:extLst>
          </p:cNvPr>
          <p:cNvSpPr txBox="1"/>
          <p:nvPr/>
        </p:nvSpPr>
        <p:spPr>
          <a:xfrm>
            <a:off x="5869857" y="1901711"/>
            <a:ext cx="5353665" cy="3539430"/>
          </a:xfrm>
          <a:prstGeom prst="rect">
            <a:avLst/>
          </a:prstGeom>
          <a:noFill/>
        </p:spPr>
        <p:txBody>
          <a:bodyPr wrap="square" rtlCol="0">
            <a:spAutoFit/>
          </a:bodyPr>
          <a:lstStyle/>
          <a:p>
            <a:pPr algn="just"/>
            <a:r>
              <a:rPr lang="es-ES" sz="3200" b="1" dirty="0">
                <a:solidFill>
                  <a:srgbClr val="0070C0"/>
                </a:solidFill>
              </a:rPr>
              <a:t>Resultado esperado de la sesión: </a:t>
            </a:r>
            <a:r>
              <a:rPr lang="es-ES" sz="3200" dirty="0"/>
              <a:t>Al finalizar el estudio de esta sesión, estarás en condición de: Identificar el proceso de planeación de una estrategia publicitaria y creativa.</a:t>
            </a:r>
            <a:endParaRPr lang="es-PE" sz="2800" dirty="0"/>
          </a:p>
        </p:txBody>
      </p:sp>
      <p:sp>
        <p:nvSpPr>
          <p:cNvPr id="9" name="Rectángulo: esquinas redondeadas 8">
            <a:extLst>
              <a:ext uri="{FF2B5EF4-FFF2-40B4-BE49-F238E27FC236}">
                <a16:creationId xmlns:a16="http://schemas.microsoft.com/office/drawing/2014/main" id="{935AB7FC-3D55-06E4-B03A-F12872BA38B9}"/>
              </a:ext>
            </a:extLst>
          </p:cNvPr>
          <p:cNvSpPr/>
          <p:nvPr/>
        </p:nvSpPr>
        <p:spPr>
          <a:xfrm>
            <a:off x="5235677" y="1664724"/>
            <a:ext cx="6341807" cy="4013405"/>
          </a:xfrm>
          <a:prstGeom prst="roundRect">
            <a:avLst/>
          </a:prstGeom>
          <a:noFill/>
          <a:ln w="22225">
            <a:solidFill>
              <a:srgbClr val="F9005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ln>
                <a:solidFill>
                  <a:srgbClr val="FF0000"/>
                </a:solidFill>
              </a:ln>
            </a:endParaRPr>
          </a:p>
        </p:txBody>
      </p:sp>
    </p:spTree>
    <p:extLst>
      <p:ext uri="{BB962C8B-B14F-4D97-AF65-F5344CB8AC3E}">
        <p14:creationId xmlns:p14="http://schemas.microsoft.com/office/powerpoint/2010/main" val="1872938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DE8490-3BBB-C03E-59D0-D1394808E688}"/>
              </a:ext>
            </a:extLst>
          </p:cNvPr>
          <p:cNvSpPr>
            <a:spLocks noGrp="1"/>
          </p:cNvSpPr>
          <p:nvPr>
            <p:ph type="title"/>
          </p:nvPr>
        </p:nvSpPr>
        <p:spPr>
          <a:xfrm>
            <a:off x="838200" y="365126"/>
            <a:ext cx="10515600" cy="682010"/>
          </a:xfrm>
        </p:spPr>
        <p:txBody>
          <a:bodyPr>
            <a:normAutofit fontScale="90000"/>
          </a:bodyPr>
          <a:lstStyle/>
          <a:p>
            <a:r>
              <a:rPr lang="es-ES" sz="4800" b="1" dirty="0">
                <a:solidFill>
                  <a:srgbClr val="F9005B"/>
                </a:solidFill>
              </a:rPr>
              <a:t>Saberes Previos</a:t>
            </a:r>
            <a:endParaRPr lang="es-PE" sz="4800" b="1" dirty="0">
              <a:solidFill>
                <a:srgbClr val="F9005B"/>
              </a:solidFill>
            </a:endParaRPr>
          </a:p>
        </p:txBody>
      </p:sp>
      <p:cxnSp>
        <p:nvCxnSpPr>
          <p:cNvPr id="9" name="Conector recto 8">
            <a:extLst>
              <a:ext uri="{FF2B5EF4-FFF2-40B4-BE49-F238E27FC236}">
                <a16:creationId xmlns:a16="http://schemas.microsoft.com/office/drawing/2014/main" id="{ACEBD941-5A73-371B-DF48-A07DEFE59A15}"/>
              </a:ext>
            </a:extLst>
          </p:cNvPr>
          <p:cNvCxnSpPr/>
          <p:nvPr/>
        </p:nvCxnSpPr>
        <p:spPr>
          <a:xfrm>
            <a:off x="838200" y="1047136"/>
            <a:ext cx="113538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Rectangle 1">
            <a:extLst>
              <a:ext uri="{FF2B5EF4-FFF2-40B4-BE49-F238E27FC236}">
                <a16:creationId xmlns:a16="http://schemas.microsoft.com/office/drawing/2014/main" id="{A0A9F6C9-830B-A86D-6F3F-3781F0124847}"/>
              </a:ext>
            </a:extLst>
          </p:cNvPr>
          <p:cNvSpPr>
            <a:spLocks noGrp="1" noChangeArrowheads="1"/>
          </p:cNvSpPr>
          <p:nvPr>
            <p:ph idx="1"/>
          </p:nvPr>
        </p:nvSpPr>
        <p:spPr bwMode="auto">
          <a:xfrm>
            <a:off x="762000" y="1778991"/>
            <a:ext cx="10668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42913" marR="0" lvl="0" indent="-442913" algn="just" defTabSz="914400" rtl="0" eaLnBrk="0" fontAlgn="base" latinLnBrk="0" hangingPunct="0">
              <a:lnSpc>
                <a:spcPct val="100000"/>
              </a:lnSpc>
              <a:spcBef>
                <a:spcPct val="0"/>
              </a:spcBef>
              <a:spcAft>
                <a:spcPct val="0"/>
              </a:spcAft>
              <a:buClrTx/>
              <a:buSzTx/>
              <a:buFontTx/>
              <a:buChar char="•"/>
              <a:tabLst/>
            </a:pPr>
            <a:r>
              <a:rPr lang="es-ES" sz="3200" dirty="0"/>
              <a:t>¿Cuál es el objetivo principal de una campaña publicitaria?</a:t>
            </a:r>
          </a:p>
          <a:p>
            <a:pPr marL="442913" marR="0" lvl="0" indent="-442913" algn="just" defTabSz="914400" rtl="0" eaLnBrk="0" fontAlgn="base" latinLnBrk="0" hangingPunct="0">
              <a:lnSpc>
                <a:spcPct val="100000"/>
              </a:lnSpc>
              <a:spcBef>
                <a:spcPct val="0"/>
              </a:spcBef>
              <a:spcAft>
                <a:spcPct val="0"/>
              </a:spcAft>
              <a:buClrTx/>
              <a:buSzTx/>
              <a:buFontTx/>
              <a:buChar char="•"/>
              <a:tabLst/>
            </a:pPr>
            <a:r>
              <a:rPr lang="es-ES" sz="3200" dirty="0"/>
              <a:t>¿Qué factores debemos tener en cuenta al planificar una campaña publicitaria?</a:t>
            </a:r>
          </a:p>
          <a:p>
            <a:pPr marL="442913" marR="0" lvl="0" indent="-442913" algn="just" defTabSz="914400" rtl="0" eaLnBrk="0" fontAlgn="base" latinLnBrk="0" hangingPunct="0">
              <a:lnSpc>
                <a:spcPct val="100000"/>
              </a:lnSpc>
              <a:spcBef>
                <a:spcPct val="0"/>
              </a:spcBef>
              <a:spcAft>
                <a:spcPct val="0"/>
              </a:spcAft>
              <a:buClrTx/>
              <a:buSzTx/>
              <a:buFontTx/>
              <a:buChar char="•"/>
              <a:tabLst/>
            </a:pPr>
            <a:r>
              <a:rPr lang="es-ES" sz="3200" dirty="0"/>
              <a:t>¿Qué canales de publicidad recomendarías utilizar para generar imagen y posicionamiento? </a:t>
            </a:r>
          </a:p>
          <a:p>
            <a:pPr marL="442913" marR="0" lvl="0" indent="-442913" algn="just" defTabSz="914400" rtl="0" eaLnBrk="0" fontAlgn="base" latinLnBrk="0" hangingPunct="0">
              <a:lnSpc>
                <a:spcPct val="100000"/>
              </a:lnSpc>
              <a:spcBef>
                <a:spcPct val="0"/>
              </a:spcBef>
              <a:spcAft>
                <a:spcPct val="0"/>
              </a:spcAft>
              <a:buClrTx/>
              <a:buSzTx/>
              <a:buFontTx/>
              <a:buChar char="•"/>
              <a:tabLst/>
            </a:pPr>
            <a:r>
              <a:rPr lang="es-ES" sz="3200" dirty="0"/>
              <a:t>¿Hay limitaciones legales, culturales o éticas que debamos considerar en una campaña publicitaria?</a:t>
            </a:r>
          </a:p>
          <a:p>
            <a:pPr marL="442913" marR="0" lvl="0" indent="-442913" algn="just" defTabSz="914400" rtl="0" eaLnBrk="0" fontAlgn="base" latinLnBrk="0" hangingPunct="0">
              <a:lnSpc>
                <a:spcPct val="100000"/>
              </a:lnSpc>
              <a:spcBef>
                <a:spcPct val="0"/>
              </a:spcBef>
              <a:spcAft>
                <a:spcPct val="0"/>
              </a:spcAft>
              <a:buClrTx/>
              <a:buSzTx/>
              <a:buFontTx/>
              <a:buChar char="•"/>
              <a:tabLst/>
            </a:pPr>
            <a:r>
              <a:rPr lang="es-ES" sz="3200" dirty="0"/>
              <a:t>¿Hay fechas clave para lanzar la campaña?</a:t>
            </a:r>
            <a:endParaRPr lang="es-PE" altLang="es-PE" sz="3200" dirty="0"/>
          </a:p>
        </p:txBody>
      </p:sp>
    </p:spTree>
    <p:extLst>
      <p:ext uri="{BB962C8B-B14F-4D97-AF65-F5344CB8AC3E}">
        <p14:creationId xmlns:p14="http://schemas.microsoft.com/office/powerpoint/2010/main" val="3616975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86F5FA-FF03-9844-8DBA-AC55F615B5C4}"/>
              </a:ext>
            </a:extLst>
          </p:cNvPr>
          <p:cNvSpPr>
            <a:spLocks noGrp="1"/>
          </p:cNvSpPr>
          <p:nvPr>
            <p:ph type="title"/>
          </p:nvPr>
        </p:nvSpPr>
        <p:spPr>
          <a:xfrm>
            <a:off x="838200" y="228933"/>
            <a:ext cx="10515600" cy="682010"/>
          </a:xfrm>
        </p:spPr>
        <p:txBody>
          <a:bodyPr>
            <a:normAutofit/>
          </a:bodyPr>
          <a:lstStyle/>
          <a:p>
            <a:r>
              <a:rPr lang="es-ES" sz="2800" i="1" dirty="0">
                <a:solidFill>
                  <a:srgbClr val="0070C0"/>
                </a:solidFill>
              </a:rPr>
              <a:t>Empezamos analizando el siguiente caso:</a:t>
            </a:r>
            <a:endParaRPr lang="es-PE" sz="2800" i="1" dirty="0">
              <a:solidFill>
                <a:srgbClr val="0070C0"/>
              </a:solidFill>
            </a:endParaRPr>
          </a:p>
        </p:txBody>
      </p:sp>
      <p:sp>
        <p:nvSpPr>
          <p:cNvPr id="3" name="Marcador de contenido 2">
            <a:extLst>
              <a:ext uri="{FF2B5EF4-FFF2-40B4-BE49-F238E27FC236}">
                <a16:creationId xmlns:a16="http://schemas.microsoft.com/office/drawing/2014/main" id="{ABDE1D06-48DE-08D2-DCB9-9B110B680261}"/>
              </a:ext>
            </a:extLst>
          </p:cNvPr>
          <p:cNvSpPr>
            <a:spLocks noGrp="1"/>
          </p:cNvSpPr>
          <p:nvPr>
            <p:ph idx="1"/>
          </p:nvPr>
        </p:nvSpPr>
        <p:spPr>
          <a:xfrm>
            <a:off x="3607209" y="2344994"/>
            <a:ext cx="7746591" cy="3602063"/>
          </a:xfrm>
        </p:spPr>
        <p:txBody>
          <a:bodyPr>
            <a:normAutofit fontScale="92500"/>
          </a:bodyPr>
          <a:lstStyle/>
          <a:p>
            <a:pPr marL="0" indent="0" algn="just">
              <a:buNone/>
            </a:pPr>
            <a:r>
              <a:rPr lang="es-ES" sz="2400" dirty="0"/>
              <a:t>María, una emprendedora en el negocio de la miel de abeja, enfrentó la difícil tarea de destacar en un mercado saturado. Para lograrlo, desarrolló una estrategia de publicidad. Comenzó creando una marca distintiva y construyó una sólida presencia en redes sociales, compartiendo el proceso de recolección de miel y educando sobre sus beneficios. Colaboró con influenciadores de salud, participó en ferias locales y ofreció promociones especiales para atraer clientes. Gracias a estas acciones, María logró aumentar sus ventas y ganarse la confianza de la comunidad, destacando en un mercado competitivo y logrando el éxito para su negocio de miel de abeja.</a:t>
            </a:r>
            <a:endParaRPr lang="es-PE" sz="2400" dirty="0"/>
          </a:p>
        </p:txBody>
      </p:sp>
      <p:sp>
        <p:nvSpPr>
          <p:cNvPr id="4" name="Rectángulo: esquinas redondeadas 3">
            <a:extLst>
              <a:ext uri="{FF2B5EF4-FFF2-40B4-BE49-F238E27FC236}">
                <a16:creationId xmlns:a16="http://schemas.microsoft.com/office/drawing/2014/main" id="{4993E316-434B-6112-4883-B67ACF217AE8}"/>
              </a:ext>
            </a:extLst>
          </p:cNvPr>
          <p:cNvSpPr/>
          <p:nvPr/>
        </p:nvSpPr>
        <p:spPr>
          <a:xfrm>
            <a:off x="3200399" y="1991033"/>
            <a:ext cx="8617975" cy="3956024"/>
          </a:xfrm>
          <a:prstGeom prst="roundRect">
            <a:avLst/>
          </a:prstGeom>
          <a:noFill/>
          <a:ln w="28575">
            <a:solidFill>
              <a:srgbClr val="F900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5" name="Rectángulo: esquinas redondeadas 4">
            <a:extLst>
              <a:ext uri="{FF2B5EF4-FFF2-40B4-BE49-F238E27FC236}">
                <a16:creationId xmlns:a16="http://schemas.microsoft.com/office/drawing/2014/main" id="{6A88E9A8-2019-BAAB-7DC8-9E7C42AED7A9}"/>
              </a:ext>
            </a:extLst>
          </p:cNvPr>
          <p:cNvSpPr/>
          <p:nvPr/>
        </p:nvSpPr>
        <p:spPr>
          <a:xfrm>
            <a:off x="609602" y="988140"/>
            <a:ext cx="11208774" cy="475406"/>
          </a:xfrm>
          <a:prstGeom prst="roundRect">
            <a:avLst/>
          </a:prstGeom>
          <a:solidFill>
            <a:srgbClr val="F900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CASO</a:t>
            </a:r>
            <a:endParaRPr lang="es-PE" sz="2800" b="1" dirty="0"/>
          </a:p>
        </p:txBody>
      </p:sp>
      <p:pic>
        <p:nvPicPr>
          <p:cNvPr id="7" name="Imagen 6">
            <a:extLst>
              <a:ext uri="{FF2B5EF4-FFF2-40B4-BE49-F238E27FC236}">
                <a16:creationId xmlns:a16="http://schemas.microsoft.com/office/drawing/2014/main" id="{1DEBF271-7696-5434-457C-E19419A9D7EE}"/>
              </a:ext>
            </a:extLst>
          </p:cNvPr>
          <p:cNvPicPr>
            <a:picLocks noChangeAspect="1"/>
          </p:cNvPicPr>
          <p:nvPr/>
        </p:nvPicPr>
        <p:blipFill>
          <a:blip r:embed="rId2"/>
          <a:stretch>
            <a:fillRect/>
          </a:stretch>
        </p:blipFill>
        <p:spPr>
          <a:xfrm>
            <a:off x="63909" y="1624012"/>
            <a:ext cx="2772823" cy="4865278"/>
          </a:xfrm>
          <a:prstGeom prst="rect">
            <a:avLst/>
          </a:prstGeom>
        </p:spPr>
      </p:pic>
    </p:spTree>
    <p:extLst>
      <p:ext uri="{BB962C8B-B14F-4D97-AF65-F5344CB8AC3E}">
        <p14:creationId xmlns:p14="http://schemas.microsoft.com/office/powerpoint/2010/main" val="631012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A624B82-4ACB-ADD9-C5B2-855B7DA8EE77}"/>
              </a:ext>
            </a:extLst>
          </p:cNvPr>
          <p:cNvSpPr/>
          <p:nvPr/>
        </p:nvSpPr>
        <p:spPr>
          <a:xfrm>
            <a:off x="2418737" y="1823420"/>
            <a:ext cx="8023122" cy="1319982"/>
          </a:xfrm>
          <a:prstGeom prst="rect">
            <a:avLst/>
          </a:prstGeom>
          <a:noFill/>
          <a:ln w="28575">
            <a:solidFill>
              <a:srgbClr val="F9005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Rectángulo 3">
            <a:extLst>
              <a:ext uri="{FF2B5EF4-FFF2-40B4-BE49-F238E27FC236}">
                <a16:creationId xmlns:a16="http://schemas.microsoft.com/office/drawing/2014/main" id="{E5F7EC59-8E74-60F8-01B7-547C50F0ACEB}"/>
              </a:ext>
            </a:extLst>
          </p:cNvPr>
          <p:cNvSpPr/>
          <p:nvPr/>
        </p:nvSpPr>
        <p:spPr>
          <a:xfrm>
            <a:off x="0" y="442452"/>
            <a:ext cx="3347884" cy="6489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s-ES" sz="3600" dirty="0"/>
              <a:t>Reflexionemos</a:t>
            </a:r>
            <a:endParaRPr lang="es-PE" sz="3600" dirty="0"/>
          </a:p>
        </p:txBody>
      </p:sp>
      <p:sp>
        <p:nvSpPr>
          <p:cNvPr id="5" name="CuadroTexto 4">
            <a:extLst>
              <a:ext uri="{FF2B5EF4-FFF2-40B4-BE49-F238E27FC236}">
                <a16:creationId xmlns:a16="http://schemas.microsoft.com/office/drawing/2014/main" id="{3C3F5BAA-370B-31FA-3FE1-403DA283773A}"/>
              </a:ext>
            </a:extLst>
          </p:cNvPr>
          <p:cNvSpPr txBox="1"/>
          <p:nvPr/>
        </p:nvSpPr>
        <p:spPr>
          <a:xfrm>
            <a:off x="2757945" y="2006357"/>
            <a:ext cx="7300452" cy="954107"/>
          </a:xfrm>
          <a:prstGeom prst="rect">
            <a:avLst/>
          </a:prstGeom>
          <a:noFill/>
        </p:spPr>
        <p:txBody>
          <a:bodyPr wrap="square" rtlCol="0">
            <a:spAutoFit/>
          </a:bodyPr>
          <a:lstStyle/>
          <a:p>
            <a:r>
              <a:rPr lang="es-ES" sz="2800" dirty="0"/>
              <a:t>Si María no hubiera elaborado una estrategia </a:t>
            </a:r>
          </a:p>
          <a:p>
            <a:r>
              <a:rPr lang="es-ES" sz="2800" dirty="0"/>
              <a:t>de publicidad, ¿habría tenido éxito?</a:t>
            </a:r>
            <a:endParaRPr lang="es-PE" sz="2800" dirty="0"/>
          </a:p>
        </p:txBody>
      </p:sp>
      <p:pic>
        <p:nvPicPr>
          <p:cNvPr id="8" name="Imagen 7">
            <a:extLst>
              <a:ext uri="{FF2B5EF4-FFF2-40B4-BE49-F238E27FC236}">
                <a16:creationId xmlns:a16="http://schemas.microsoft.com/office/drawing/2014/main" id="{77DA265D-C2BC-A461-173D-809C79C09ACA}"/>
              </a:ext>
            </a:extLst>
          </p:cNvPr>
          <p:cNvPicPr>
            <a:picLocks noChangeAspect="1"/>
          </p:cNvPicPr>
          <p:nvPr/>
        </p:nvPicPr>
        <p:blipFill>
          <a:blip r:embed="rId2"/>
          <a:stretch>
            <a:fillRect/>
          </a:stretch>
        </p:blipFill>
        <p:spPr>
          <a:xfrm>
            <a:off x="9709942" y="1427687"/>
            <a:ext cx="2189170" cy="2111448"/>
          </a:xfrm>
          <a:prstGeom prst="rect">
            <a:avLst/>
          </a:prstGeom>
        </p:spPr>
      </p:pic>
      <p:sp>
        <p:nvSpPr>
          <p:cNvPr id="9" name="CuadroTexto 8">
            <a:extLst>
              <a:ext uri="{FF2B5EF4-FFF2-40B4-BE49-F238E27FC236}">
                <a16:creationId xmlns:a16="http://schemas.microsoft.com/office/drawing/2014/main" id="{B608A233-4545-5BC6-E171-DD80804E7345}"/>
              </a:ext>
            </a:extLst>
          </p:cNvPr>
          <p:cNvSpPr txBox="1"/>
          <p:nvPr/>
        </p:nvSpPr>
        <p:spPr>
          <a:xfrm>
            <a:off x="2580967" y="4220466"/>
            <a:ext cx="8377085" cy="1384995"/>
          </a:xfrm>
          <a:prstGeom prst="rect">
            <a:avLst/>
          </a:prstGeom>
          <a:noFill/>
        </p:spPr>
        <p:txBody>
          <a:bodyPr wrap="square" rtlCol="0">
            <a:spAutoFit/>
          </a:bodyPr>
          <a:lstStyle/>
          <a:p>
            <a:pPr algn="ctr"/>
            <a:r>
              <a:rPr lang="es-ES" sz="2800" dirty="0"/>
              <a:t>María, quien implementó una estrategia publicitaria, sabe que esta es fundamental para lograr objetivos sólidos de venta. Ahora aprenderemos más sobre ello.</a:t>
            </a:r>
            <a:endParaRPr lang="es-PE" sz="2800" dirty="0"/>
          </a:p>
        </p:txBody>
      </p:sp>
      <p:pic>
        <p:nvPicPr>
          <p:cNvPr id="11" name="Imagen 10">
            <a:extLst>
              <a:ext uri="{FF2B5EF4-FFF2-40B4-BE49-F238E27FC236}">
                <a16:creationId xmlns:a16="http://schemas.microsoft.com/office/drawing/2014/main" id="{0704B5C9-5026-E8F0-0E93-5783E9F64785}"/>
              </a:ext>
            </a:extLst>
          </p:cNvPr>
          <p:cNvPicPr>
            <a:picLocks noChangeAspect="1"/>
          </p:cNvPicPr>
          <p:nvPr/>
        </p:nvPicPr>
        <p:blipFill>
          <a:blip r:embed="rId3"/>
          <a:stretch>
            <a:fillRect/>
          </a:stretch>
        </p:blipFill>
        <p:spPr>
          <a:xfrm>
            <a:off x="0" y="1248540"/>
            <a:ext cx="2374483" cy="5167008"/>
          </a:xfrm>
          <a:prstGeom prst="rect">
            <a:avLst/>
          </a:prstGeom>
        </p:spPr>
      </p:pic>
    </p:spTree>
    <p:extLst>
      <p:ext uri="{BB962C8B-B14F-4D97-AF65-F5344CB8AC3E}">
        <p14:creationId xmlns:p14="http://schemas.microsoft.com/office/powerpoint/2010/main" val="1937257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5FF230-28B2-44C4-E32F-C75D5A199922}"/>
              </a:ext>
            </a:extLst>
          </p:cNvPr>
          <p:cNvSpPr>
            <a:spLocks noGrp="1"/>
          </p:cNvSpPr>
          <p:nvPr>
            <p:ph type="title"/>
          </p:nvPr>
        </p:nvSpPr>
        <p:spPr>
          <a:xfrm>
            <a:off x="705465" y="615848"/>
            <a:ext cx="10515600" cy="667262"/>
          </a:xfrm>
        </p:spPr>
        <p:txBody>
          <a:bodyPr>
            <a:normAutofit/>
          </a:bodyPr>
          <a:lstStyle/>
          <a:p>
            <a:r>
              <a:rPr lang="es-ES" sz="4000" b="1" dirty="0">
                <a:solidFill>
                  <a:srgbClr val="0070C0"/>
                </a:solidFill>
              </a:rPr>
              <a:t>¿Qué es una estrategia publicitaria? </a:t>
            </a:r>
            <a:endParaRPr lang="es-PE" sz="4000" b="1" dirty="0">
              <a:solidFill>
                <a:srgbClr val="0070C0"/>
              </a:solidFill>
            </a:endParaRPr>
          </a:p>
        </p:txBody>
      </p:sp>
      <p:sp>
        <p:nvSpPr>
          <p:cNvPr id="3" name="Marcador de contenido 2">
            <a:extLst>
              <a:ext uri="{FF2B5EF4-FFF2-40B4-BE49-F238E27FC236}">
                <a16:creationId xmlns:a16="http://schemas.microsoft.com/office/drawing/2014/main" id="{9A6619EC-454D-F3BF-DB33-E839AB4FBDE2}"/>
              </a:ext>
            </a:extLst>
          </p:cNvPr>
          <p:cNvSpPr>
            <a:spLocks noGrp="1"/>
          </p:cNvSpPr>
          <p:nvPr>
            <p:ph idx="1"/>
          </p:nvPr>
        </p:nvSpPr>
        <p:spPr>
          <a:xfrm>
            <a:off x="838200" y="1692890"/>
            <a:ext cx="10515600" cy="4351338"/>
          </a:xfrm>
        </p:spPr>
        <p:txBody>
          <a:bodyPr>
            <a:normAutofit lnSpcReduction="10000"/>
          </a:bodyPr>
          <a:lstStyle/>
          <a:p>
            <a:pPr marL="0" indent="0" algn="just">
              <a:buNone/>
            </a:pPr>
            <a:r>
              <a:rPr lang="es-ES" sz="3600" dirty="0"/>
              <a:t>“Una estrategia publicitaria es un plan desarrollado por una empresa o agencia de marketing para dar a conocer una marca a un determinado público objetivo y comunicar un mensaje o promocionar productos y servicios”. “Existen muchas razones por las cuales una empresa puede decidir implementar una estrategia publicitaria, sin embargo, la finalidad de esta, siempre guardará relación con el objetivo de posicionar a la marca y aumentar su reconocimiento y reputación”.</a:t>
            </a:r>
            <a:endParaRPr lang="es-PE" sz="3600" dirty="0"/>
          </a:p>
        </p:txBody>
      </p:sp>
    </p:spTree>
    <p:extLst>
      <p:ext uri="{BB962C8B-B14F-4D97-AF65-F5344CB8AC3E}">
        <p14:creationId xmlns:p14="http://schemas.microsoft.com/office/powerpoint/2010/main" val="29168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FB33FE-7A39-1067-7724-427D844CFED8}"/>
              </a:ext>
            </a:extLst>
          </p:cNvPr>
          <p:cNvSpPr>
            <a:spLocks noGrp="1"/>
          </p:cNvSpPr>
          <p:nvPr>
            <p:ph type="title"/>
          </p:nvPr>
        </p:nvSpPr>
        <p:spPr/>
        <p:txBody>
          <a:bodyPr>
            <a:normAutofit/>
          </a:bodyPr>
          <a:lstStyle/>
          <a:p>
            <a:r>
              <a:rPr lang="es-ES" sz="3600" b="1" dirty="0">
                <a:solidFill>
                  <a:srgbClr val="F9005B"/>
                </a:solidFill>
              </a:rPr>
              <a:t>El impacto de la revolución digital en la estrategia publicitaria</a:t>
            </a:r>
            <a:endParaRPr lang="es-PE" sz="3600" b="1" dirty="0">
              <a:solidFill>
                <a:srgbClr val="F9005B"/>
              </a:solidFill>
            </a:endParaRPr>
          </a:p>
        </p:txBody>
      </p:sp>
      <p:sp>
        <p:nvSpPr>
          <p:cNvPr id="3" name="Marcador de contenido 2">
            <a:extLst>
              <a:ext uri="{FF2B5EF4-FFF2-40B4-BE49-F238E27FC236}">
                <a16:creationId xmlns:a16="http://schemas.microsoft.com/office/drawing/2014/main" id="{CFF91D83-28BD-8E57-EF1F-682F08BAA65D}"/>
              </a:ext>
            </a:extLst>
          </p:cNvPr>
          <p:cNvSpPr>
            <a:spLocks noGrp="1"/>
          </p:cNvSpPr>
          <p:nvPr>
            <p:ph idx="1"/>
          </p:nvPr>
        </p:nvSpPr>
        <p:spPr/>
        <p:txBody>
          <a:bodyPr>
            <a:normAutofit/>
          </a:bodyPr>
          <a:lstStyle/>
          <a:p>
            <a:pPr marL="0" indent="0" algn="just">
              <a:buNone/>
            </a:pPr>
            <a:r>
              <a:rPr lang="es-ES" sz="3800" dirty="0"/>
              <a:t>“La era digital ha transformado la tecnología en comunicación y publicidad, ofreciendo nuevas formas de conectar con los consumidores. Las redes sociales, el e-mail marketing, la publicidad programática y el marketing de contenidos son solo algunas de las tácticas que han surgido gracias a la tecnología”</a:t>
            </a:r>
            <a:endParaRPr lang="es-PE" sz="3800" dirty="0"/>
          </a:p>
        </p:txBody>
      </p:sp>
    </p:spTree>
    <p:extLst>
      <p:ext uri="{BB962C8B-B14F-4D97-AF65-F5344CB8AC3E}">
        <p14:creationId xmlns:p14="http://schemas.microsoft.com/office/powerpoint/2010/main" val="3477679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69515-84A3-65FD-F524-69EBB5CE56BF}"/>
              </a:ext>
            </a:extLst>
          </p:cNvPr>
          <p:cNvSpPr>
            <a:spLocks noGrp="1"/>
          </p:cNvSpPr>
          <p:nvPr>
            <p:ph type="title"/>
          </p:nvPr>
        </p:nvSpPr>
        <p:spPr/>
        <p:txBody>
          <a:bodyPr>
            <a:noAutofit/>
          </a:bodyPr>
          <a:lstStyle/>
          <a:p>
            <a:r>
              <a:rPr lang="es-ES" sz="2800" b="1" dirty="0">
                <a:solidFill>
                  <a:srgbClr val="F9005B"/>
                </a:solidFill>
              </a:rPr>
              <a:t>Entre las oportunidades que brindan las tecnologías para el desarrollo de una estrategia publicitaria tenemos:</a:t>
            </a:r>
            <a:endParaRPr lang="es-PE" sz="2800" b="1" dirty="0">
              <a:solidFill>
                <a:srgbClr val="F9005B"/>
              </a:solidFill>
            </a:endParaRPr>
          </a:p>
        </p:txBody>
      </p:sp>
      <p:sp>
        <p:nvSpPr>
          <p:cNvPr id="3" name="Marcador de contenido 2">
            <a:extLst>
              <a:ext uri="{FF2B5EF4-FFF2-40B4-BE49-F238E27FC236}">
                <a16:creationId xmlns:a16="http://schemas.microsoft.com/office/drawing/2014/main" id="{58A6DFD1-250B-82E8-B4F9-697C66C4DE10}"/>
              </a:ext>
            </a:extLst>
          </p:cNvPr>
          <p:cNvSpPr>
            <a:spLocks noGrp="1"/>
          </p:cNvSpPr>
          <p:nvPr>
            <p:ph idx="1"/>
          </p:nvPr>
        </p:nvSpPr>
        <p:spPr>
          <a:xfrm>
            <a:off x="4970207" y="2086068"/>
            <a:ext cx="6575323" cy="3500744"/>
          </a:xfrm>
        </p:spPr>
        <p:txBody>
          <a:bodyPr>
            <a:normAutofit/>
          </a:bodyPr>
          <a:lstStyle/>
          <a:p>
            <a:pPr marL="0" indent="0" algn="just">
              <a:buNone/>
            </a:pPr>
            <a:r>
              <a:rPr lang="es-ES" sz="3200" dirty="0">
                <a:solidFill>
                  <a:srgbClr val="F9005B"/>
                </a:solidFill>
              </a:rPr>
              <a:t>Personalización avanzada: </a:t>
            </a:r>
            <a:endParaRPr lang="es-ES" sz="3200" dirty="0"/>
          </a:p>
          <a:p>
            <a:pPr marL="0" indent="0" algn="just">
              <a:buNone/>
            </a:pPr>
            <a:r>
              <a:rPr lang="es-ES" sz="3200" dirty="0"/>
              <a:t>Es posible recopilar datos sobre el comportamiento, intereses y preferencias de los usuarios, lo que permite la creación de anuncios altamente personalizados y relevantes.</a:t>
            </a:r>
            <a:endParaRPr lang="es-PE" sz="3200" dirty="0"/>
          </a:p>
        </p:txBody>
      </p:sp>
      <p:pic>
        <p:nvPicPr>
          <p:cNvPr id="5" name="Imagen 4">
            <a:extLst>
              <a:ext uri="{FF2B5EF4-FFF2-40B4-BE49-F238E27FC236}">
                <a16:creationId xmlns:a16="http://schemas.microsoft.com/office/drawing/2014/main" id="{06F9AE27-5BF3-67C0-18BD-B882B6CC45D0}"/>
              </a:ext>
            </a:extLst>
          </p:cNvPr>
          <p:cNvPicPr>
            <a:picLocks noChangeAspect="1"/>
          </p:cNvPicPr>
          <p:nvPr/>
        </p:nvPicPr>
        <p:blipFill>
          <a:blip r:embed="rId2"/>
          <a:stretch>
            <a:fillRect/>
          </a:stretch>
        </p:blipFill>
        <p:spPr>
          <a:xfrm>
            <a:off x="516961" y="1876791"/>
            <a:ext cx="4158278" cy="3919297"/>
          </a:xfrm>
          <a:prstGeom prst="rect">
            <a:avLst/>
          </a:prstGeom>
        </p:spPr>
      </p:pic>
    </p:spTree>
    <p:extLst>
      <p:ext uri="{BB962C8B-B14F-4D97-AF65-F5344CB8AC3E}">
        <p14:creationId xmlns:p14="http://schemas.microsoft.com/office/powerpoint/2010/main" val="3634083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EAB919F-DD18-5259-9525-A156FE26FF8D}"/>
              </a:ext>
            </a:extLst>
          </p:cNvPr>
          <p:cNvSpPr>
            <a:spLocks noGrp="1"/>
          </p:cNvSpPr>
          <p:nvPr>
            <p:ph idx="1"/>
          </p:nvPr>
        </p:nvSpPr>
        <p:spPr>
          <a:xfrm>
            <a:off x="852949" y="1253331"/>
            <a:ext cx="6418006" cy="4351338"/>
          </a:xfrm>
        </p:spPr>
        <p:txBody>
          <a:bodyPr/>
          <a:lstStyle/>
          <a:p>
            <a:pPr marL="0" indent="0" algn="just">
              <a:buNone/>
            </a:pPr>
            <a:r>
              <a:rPr lang="es-ES" sz="3200" dirty="0">
                <a:solidFill>
                  <a:srgbClr val="F9005B"/>
                </a:solidFill>
              </a:rPr>
              <a:t>Realidad aumentada (AR) y realidad virtual (VR)</a:t>
            </a:r>
          </a:p>
          <a:p>
            <a:pPr marL="0" indent="0" algn="just">
              <a:buNone/>
            </a:pPr>
            <a:r>
              <a:rPr lang="es-ES" dirty="0"/>
              <a:t>Las estrategias publicitarias pueden aprovechar AR y VR para crear campañas interactivas, permitiendo a los usuarios experimentar productos, servicios o historias de una manera más dinámica y atractiva.</a:t>
            </a:r>
            <a:endParaRPr lang="es-PE" dirty="0"/>
          </a:p>
        </p:txBody>
      </p:sp>
      <p:pic>
        <p:nvPicPr>
          <p:cNvPr id="5" name="Imagen 4">
            <a:extLst>
              <a:ext uri="{FF2B5EF4-FFF2-40B4-BE49-F238E27FC236}">
                <a16:creationId xmlns:a16="http://schemas.microsoft.com/office/drawing/2014/main" id="{CD712A72-A65A-2DE0-0529-6428CBA6FD09}"/>
              </a:ext>
            </a:extLst>
          </p:cNvPr>
          <p:cNvPicPr>
            <a:picLocks noChangeAspect="1"/>
          </p:cNvPicPr>
          <p:nvPr/>
        </p:nvPicPr>
        <p:blipFill>
          <a:blip r:embed="rId2"/>
          <a:stretch>
            <a:fillRect/>
          </a:stretch>
        </p:blipFill>
        <p:spPr>
          <a:xfrm>
            <a:off x="7622301" y="1113221"/>
            <a:ext cx="4333725" cy="3799860"/>
          </a:xfrm>
          <a:prstGeom prst="rect">
            <a:avLst/>
          </a:prstGeom>
        </p:spPr>
      </p:pic>
    </p:spTree>
    <p:extLst>
      <p:ext uri="{BB962C8B-B14F-4D97-AF65-F5344CB8AC3E}">
        <p14:creationId xmlns:p14="http://schemas.microsoft.com/office/powerpoint/2010/main" val="4067997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50540A3-C100-C3C3-7027-5A55EFB52E4D}"/>
              </a:ext>
            </a:extLst>
          </p:cNvPr>
          <p:cNvSpPr>
            <a:spLocks noGrp="1"/>
          </p:cNvSpPr>
          <p:nvPr>
            <p:ph idx="1"/>
          </p:nvPr>
        </p:nvSpPr>
        <p:spPr>
          <a:xfrm>
            <a:off x="5117689" y="1253331"/>
            <a:ext cx="6135329" cy="4351338"/>
          </a:xfrm>
        </p:spPr>
        <p:txBody>
          <a:bodyPr>
            <a:normAutofit fontScale="92500"/>
          </a:bodyPr>
          <a:lstStyle/>
          <a:p>
            <a:pPr marL="0" indent="0">
              <a:buNone/>
            </a:pPr>
            <a:r>
              <a:rPr lang="es-ES" sz="3600" dirty="0">
                <a:solidFill>
                  <a:srgbClr val="F9005B"/>
                </a:solidFill>
              </a:rPr>
              <a:t>Inteligencia artificial (IA) y aprendizaje automático: </a:t>
            </a:r>
            <a:r>
              <a:rPr lang="es-ES" sz="3600" dirty="0"/>
              <a:t>Posibilitan el análisis avanzado de datos, lo que permite una segmentación más precisa del público objetivo y la optimización en tiempo real de las estrategias publicitarias. Asimismo, facilitan la automatización de procesos.</a:t>
            </a:r>
            <a:endParaRPr lang="es-PE" sz="3600" dirty="0"/>
          </a:p>
        </p:txBody>
      </p:sp>
      <p:pic>
        <p:nvPicPr>
          <p:cNvPr id="5" name="Imagen 4">
            <a:extLst>
              <a:ext uri="{FF2B5EF4-FFF2-40B4-BE49-F238E27FC236}">
                <a16:creationId xmlns:a16="http://schemas.microsoft.com/office/drawing/2014/main" id="{D91E40FE-04F6-CD54-3A15-11CC090308B1}"/>
              </a:ext>
            </a:extLst>
          </p:cNvPr>
          <p:cNvPicPr>
            <a:picLocks noChangeAspect="1"/>
          </p:cNvPicPr>
          <p:nvPr/>
        </p:nvPicPr>
        <p:blipFill>
          <a:blip r:embed="rId2"/>
          <a:stretch>
            <a:fillRect/>
          </a:stretch>
        </p:blipFill>
        <p:spPr>
          <a:xfrm>
            <a:off x="286235" y="1622181"/>
            <a:ext cx="4580732" cy="3289172"/>
          </a:xfrm>
          <a:prstGeom prst="rect">
            <a:avLst/>
          </a:prstGeom>
        </p:spPr>
      </p:pic>
    </p:spTree>
    <p:extLst>
      <p:ext uri="{BB962C8B-B14F-4D97-AF65-F5344CB8AC3E}">
        <p14:creationId xmlns:p14="http://schemas.microsoft.com/office/powerpoint/2010/main" val="2880347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920DFB6-9381-D6F8-1DBD-19852B566742}"/>
              </a:ext>
            </a:extLst>
          </p:cNvPr>
          <p:cNvSpPr>
            <a:spLocks noGrp="1"/>
          </p:cNvSpPr>
          <p:nvPr>
            <p:ph idx="1"/>
          </p:nvPr>
        </p:nvSpPr>
        <p:spPr>
          <a:xfrm>
            <a:off x="498986" y="1253331"/>
            <a:ext cx="6801465" cy="4351338"/>
          </a:xfrm>
        </p:spPr>
        <p:txBody>
          <a:bodyPr>
            <a:normAutofit fontScale="92500" lnSpcReduction="10000"/>
          </a:bodyPr>
          <a:lstStyle/>
          <a:p>
            <a:pPr marL="0" indent="0">
              <a:buNone/>
            </a:pPr>
            <a:r>
              <a:rPr lang="es-ES" sz="3900" dirty="0">
                <a:solidFill>
                  <a:srgbClr val="F9005B"/>
                </a:solidFill>
              </a:rPr>
              <a:t>Marketing de contenidos.</a:t>
            </a:r>
          </a:p>
          <a:p>
            <a:pPr marL="0" indent="0">
              <a:buNone/>
            </a:pPr>
            <a:r>
              <a:rPr lang="es-ES" sz="3200" dirty="0"/>
              <a:t> Se refiere a la publicación de material e información, con contenido selecto y valioso, a fin de captar e incrementar la cantidad de usuarios. Su objetivo es posicionar el producto o servicios y completarlo hasta el proceso de compra. Algunos de los contenidos pueden presentarse en formatos como: blogs, e-books, foros, imágenes, banners, videos, , infografías, entre otros.</a:t>
            </a:r>
            <a:endParaRPr lang="es-PE" sz="3200" dirty="0"/>
          </a:p>
        </p:txBody>
      </p:sp>
      <p:pic>
        <p:nvPicPr>
          <p:cNvPr id="5" name="Imagen 4">
            <a:extLst>
              <a:ext uri="{FF2B5EF4-FFF2-40B4-BE49-F238E27FC236}">
                <a16:creationId xmlns:a16="http://schemas.microsoft.com/office/drawing/2014/main" id="{6EDFFB4A-73DF-9DF7-BEEE-9D89EA02B020}"/>
              </a:ext>
            </a:extLst>
          </p:cNvPr>
          <p:cNvPicPr>
            <a:picLocks noChangeAspect="1"/>
          </p:cNvPicPr>
          <p:nvPr/>
        </p:nvPicPr>
        <p:blipFill>
          <a:blip r:embed="rId2"/>
          <a:stretch>
            <a:fillRect/>
          </a:stretch>
        </p:blipFill>
        <p:spPr>
          <a:xfrm>
            <a:off x="7300451" y="1786214"/>
            <a:ext cx="4619319" cy="3285572"/>
          </a:xfrm>
          <a:prstGeom prst="rect">
            <a:avLst/>
          </a:prstGeom>
        </p:spPr>
      </p:pic>
    </p:spTree>
    <p:extLst>
      <p:ext uri="{BB962C8B-B14F-4D97-AF65-F5344CB8AC3E}">
        <p14:creationId xmlns:p14="http://schemas.microsoft.com/office/powerpoint/2010/main" val="731525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C17EBE-E642-09CC-E39E-8805ECB943FF}"/>
              </a:ext>
            </a:extLst>
          </p:cNvPr>
          <p:cNvSpPr>
            <a:spLocks noGrp="1"/>
          </p:cNvSpPr>
          <p:nvPr>
            <p:ph idx="1"/>
          </p:nvPr>
        </p:nvSpPr>
        <p:spPr>
          <a:xfrm>
            <a:off x="838200" y="645754"/>
            <a:ext cx="10515600" cy="2938104"/>
          </a:xfrm>
        </p:spPr>
        <p:txBody>
          <a:bodyPr>
            <a:normAutofit/>
          </a:bodyPr>
          <a:lstStyle/>
          <a:p>
            <a:pPr marL="0" indent="0">
              <a:buNone/>
            </a:pPr>
            <a:r>
              <a:rPr lang="es-ES" sz="3200" dirty="0">
                <a:solidFill>
                  <a:srgbClr val="F9005B"/>
                </a:solidFill>
              </a:rPr>
              <a:t>Marketing de contenidos visuales. </a:t>
            </a:r>
          </a:p>
          <a:p>
            <a:pPr marL="0" indent="0" algn="just">
              <a:buNone/>
            </a:pPr>
            <a:r>
              <a:rPr lang="es-ES" sz="2400" dirty="0"/>
              <a:t>El contenido visual no solo capta la atención del consumidor, sino que también construye la identidad de la marca, mejora la participación en las redes sociales, fortalece la narración, simplifica la comprensión del producto, respalda el SEO y, en última instancia, aumenta las tasas de conversión. Ejemplo: actualmente las empresas e instituciones utilizan los memes para crear contenido más atractivo para su público.</a:t>
            </a:r>
            <a:endParaRPr lang="es-PE" sz="2400" dirty="0"/>
          </a:p>
        </p:txBody>
      </p:sp>
      <p:pic>
        <p:nvPicPr>
          <p:cNvPr id="5" name="Imagen 4">
            <a:extLst>
              <a:ext uri="{FF2B5EF4-FFF2-40B4-BE49-F238E27FC236}">
                <a16:creationId xmlns:a16="http://schemas.microsoft.com/office/drawing/2014/main" id="{734195B2-264A-5847-6FAB-2D2BD91FF0CB}"/>
              </a:ext>
            </a:extLst>
          </p:cNvPr>
          <p:cNvPicPr>
            <a:picLocks noChangeAspect="1"/>
          </p:cNvPicPr>
          <p:nvPr/>
        </p:nvPicPr>
        <p:blipFill>
          <a:blip r:embed="rId2"/>
          <a:srcRect b="7822"/>
          <a:stretch/>
        </p:blipFill>
        <p:spPr>
          <a:xfrm>
            <a:off x="3023114" y="3337916"/>
            <a:ext cx="6312617" cy="3213543"/>
          </a:xfrm>
          <a:prstGeom prst="rect">
            <a:avLst/>
          </a:prstGeom>
        </p:spPr>
      </p:pic>
    </p:spTree>
    <p:extLst>
      <p:ext uri="{BB962C8B-B14F-4D97-AF65-F5344CB8AC3E}">
        <p14:creationId xmlns:p14="http://schemas.microsoft.com/office/powerpoint/2010/main" val="2901231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303FED1-C835-83BE-56A3-0AD804B1583E}"/>
              </a:ext>
            </a:extLst>
          </p:cNvPr>
          <p:cNvSpPr>
            <a:spLocks noGrp="1"/>
          </p:cNvSpPr>
          <p:nvPr>
            <p:ph idx="1"/>
          </p:nvPr>
        </p:nvSpPr>
        <p:spPr>
          <a:xfrm>
            <a:off x="808703" y="928866"/>
            <a:ext cx="5621594" cy="4351338"/>
          </a:xfrm>
        </p:spPr>
        <p:txBody>
          <a:bodyPr>
            <a:normAutofit fontScale="92500"/>
          </a:bodyPr>
          <a:lstStyle/>
          <a:p>
            <a:pPr marL="0" indent="0">
              <a:buNone/>
            </a:pPr>
            <a:r>
              <a:rPr lang="es-ES" sz="4000" dirty="0">
                <a:solidFill>
                  <a:srgbClr val="F9005B"/>
                </a:solidFill>
              </a:rPr>
              <a:t>Publicidad en redes sociales </a:t>
            </a:r>
          </a:p>
          <a:p>
            <a:pPr marL="0" indent="0">
              <a:buNone/>
            </a:pPr>
            <a:r>
              <a:rPr lang="es-ES" sz="3600" dirty="0"/>
              <a:t>Observa con atención el siguiente video y reflexiona en torno a la siguiente pregunta: Al elegir dónde colocar tus anuncios, ¿será útil saber qué redes son más populares entre tu público objetivo?</a:t>
            </a:r>
            <a:endParaRPr lang="es-PE" sz="3600" dirty="0"/>
          </a:p>
        </p:txBody>
      </p:sp>
      <p:pic>
        <p:nvPicPr>
          <p:cNvPr id="5" name="Imagen 4">
            <a:extLst>
              <a:ext uri="{FF2B5EF4-FFF2-40B4-BE49-F238E27FC236}">
                <a16:creationId xmlns:a16="http://schemas.microsoft.com/office/drawing/2014/main" id="{6B15D47A-6F4C-2DA2-B767-EAA9144F2089}"/>
              </a:ext>
            </a:extLst>
          </p:cNvPr>
          <p:cNvPicPr>
            <a:picLocks noChangeAspect="1"/>
          </p:cNvPicPr>
          <p:nvPr/>
        </p:nvPicPr>
        <p:blipFill>
          <a:blip r:embed="rId2"/>
          <a:stretch>
            <a:fillRect/>
          </a:stretch>
        </p:blipFill>
        <p:spPr>
          <a:xfrm>
            <a:off x="6430297" y="1410929"/>
            <a:ext cx="5510222" cy="3485536"/>
          </a:xfrm>
          <a:prstGeom prst="rect">
            <a:avLst/>
          </a:prstGeom>
        </p:spPr>
      </p:pic>
      <p:sp>
        <p:nvSpPr>
          <p:cNvPr id="6" name="CuadroTexto 5">
            <a:extLst>
              <a:ext uri="{FF2B5EF4-FFF2-40B4-BE49-F238E27FC236}">
                <a16:creationId xmlns:a16="http://schemas.microsoft.com/office/drawing/2014/main" id="{EB15B4E0-8634-5062-9958-04CA46BA2F0C}"/>
              </a:ext>
            </a:extLst>
          </p:cNvPr>
          <p:cNvSpPr txBox="1"/>
          <p:nvPr/>
        </p:nvSpPr>
        <p:spPr>
          <a:xfrm>
            <a:off x="2236839" y="5378528"/>
            <a:ext cx="8701548" cy="584775"/>
          </a:xfrm>
          <a:prstGeom prst="rect">
            <a:avLst/>
          </a:prstGeom>
          <a:noFill/>
        </p:spPr>
        <p:txBody>
          <a:bodyPr wrap="square" rtlCol="0">
            <a:spAutoFit/>
          </a:bodyPr>
          <a:lstStyle/>
          <a:p>
            <a:r>
              <a:rPr lang="es-PE" sz="3200" dirty="0">
                <a:solidFill>
                  <a:srgbClr val="006AFE"/>
                </a:solidFill>
              </a:rPr>
              <a:t>www.youtube.com/watch?v=kEoGzV_i7Fc </a:t>
            </a:r>
          </a:p>
        </p:txBody>
      </p:sp>
    </p:spTree>
    <p:extLst>
      <p:ext uri="{BB962C8B-B14F-4D97-AF65-F5344CB8AC3E}">
        <p14:creationId xmlns:p14="http://schemas.microsoft.com/office/powerpoint/2010/main" val="328148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473FCAF-2D60-9DBF-C21E-7A14197084A0}"/>
              </a:ext>
            </a:extLst>
          </p:cNvPr>
          <p:cNvSpPr>
            <a:spLocks noGrp="1"/>
          </p:cNvSpPr>
          <p:nvPr>
            <p:ph idx="1"/>
          </p:nvPr>
        </p:nvSpPr>
        <p:spPr>
          <a:xfrm>
            <a:off x="838200" y="483523"/>
            <a:ext cx="10515600" cy="1551755"/>
          </a:xfrm>
        </p:spPr>
        <p:txBody>
          <a:bodyPr>
            <a:normAutofit fontScale="92500" lnSpcReduction="20000"/>
          </a:bodyPr>
          <a:lstStyle/>
          <a:p>
            <a:pPr marL="0" indent="0">
              <a:buNone/>
            </a:pPr>
            <a:r>
              <a:rPr lang="es-ES" sz="3200" b="1" dirty="0">
                <a:solidFill>
                  <a:srgbClr val="F9005B"/>
                </a:solidFill>
              </a:rPr>
              <a:t>Un ejemplo interesante </a:t>
            </a:r>
          </a:p>
          <a:p>
            <a:pPr marL="0" indent="0">
              <a:buNone/>
            </a:pPr>
            <a:r>
              <a:rPr lang="es-ES" sz="3200" dirty="0" err="1"/>
              <a:t>EcoFresh</a:t>
            </a:r>
            <a:r>
              <a:rPr lang="es-ES" sz="3200" dirty="0"/>
              <a:t> es una empresa emergente de productos de limpieza ecológicos para el hogar. La publicidad en redes sociales les permitió: </a:t>
            </a:r>
            <a:endParaRPr lang="es-PE" sz="3200" dirty="0"/>
          </a:p>
        </p:txBody>
      </p:sp>
      <p:pic>
        <p:nvPicPr>
          <p:cNvPr id="5" name="Imagen 4">
            <a:extLst>
              <a:ext uri="{FF2B5EF4-FFF2-40B4-BE49-F238E27FC236}">
                <a16:creationId xmlns:a16="http://schemas.microsoft.com/office/drawing/2014/main" id="{8FA055BC-EFB5-1FB4-ABC6-4E0714AA707A}"/>
              </a:ext>
            </a:extLst>
          </p:cNvPr>
          <p:cNvPicPr>
            <a:picLocks noChangeAspect="1"/>
          </p:cNvPicPr>
          <p:nvPr/>
        </p:nvPicPr>
        <p:blipFill>
          <a:blip r:embed="rId2"/>
          <a:stretch>
            <a:fillRect/>
          </a:stretch>
        </p:blipFill>
        <p:spPr>
          <a:xfrm>
            <a:off x="1414923" y="2494730"/>
            <a:ext cx="1162050" cy="3629025"/>
          </a:xfrm>
          <a:prstGeom prst="rect">
            <a:avLst/>
          </a:prstGeom>
        </p:spPr>
      </p:pic>
      <p:sp>
        <p:nvSpPr>
          <p:cNvPr id="6" name="CuadroTexto 5">
            <a:extLst>
              <a:ext uri="{FF2B5EF4-FFF2-40B4-BE49-F238E27FC236}">
                <a16:creationId xmlns:a16="http://schemas.microsoft.com/office/drawing/2014/main" id="{2BD0BBE3-1BCC-0512-26BC-5466FCE91D49}"/>
              </a:ext>
            </a:extLst>
          </p:cNvPr>
          <p:cNvSpPr txBox="1"/>
          <p:nvPr/>
        </p:nvSpPr>
        <p:spPr>
          <a:xfrm>
            <a:off x="2846438" y="2494730"/>
            <a:ext cx="8967020" cy="3539430"/>
          </a:xfrm>
          <a:prstGeom prst="rect">
            <a:avLst/>
          </a:prstGeom>
          <a:noFill/>
        </p:spPr>
        <p:txBody>
          <a:bodyPr wrap="square" rtlCol="0">
            <a:spAutoFit/>
          </a:bodyPr>
          <a:lstStyle/>
          <a:p>
            <a:r>
              <a:rPr lang="es-ES" sz="3200" dirty="0"/>
              <a:t>Aumentar su visibilidad. </a:t>
            </a:r>
          </a:p>
          <a:p>
            <a:endParaRPr lang="es-ES" sz="3200" dirty="0"/>
          </a:p>
          <a:p>
            <a:r>
              <a:rPr lang="es-ES" sz="3200" dirty="0"/>
              <a:t>Conectarse directamente con su audiencia.</a:t>
            </a:r>
          </a:p>
          <a:p>
            <a:r>
              <a:rPr lang="es-ES" sz="3200" dirty="0"/>
              <a:t> </a:t>
            </a:r>
          </a:p>
          <a:p>
            <a:r>
              <a:rPr lang="es-ES" sz="3200" dirty="0"/>
              <a:t>Dirigirse a segmentos específicos.</a:t>
            </a:r>
          </a:p>
          <a:p>
            <a:endParaRPr lang="es-ES" sz="3200" dirty="0"/>
          </a:p>
          <a:p>
            <a:r>
              <a:rPr lang="es-ES" sz="3200" dirty="0"/>
              <a:t> Analizar el rendimiento de sus campañas.</a:t>
            </a:r>
            <a:endParaRPr lang="es-PE" sz="3200" dirty="0"/>
          </a:p>
        </p:txBody>
      </p:sp>
    </p:spTree>
    <p:extLst>
      <p:ext uri="{BB962C8B-B14F-4D97-AF65-F5344CB8AC3E}">
        <p14:creationId xmlns:p14="http://schemas.microsoft.com/office/powerpoint/2010/main" val="3852342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BD4DC0-1AF8-8CDC-C39D-E9EA0254345C}"/>
              </a:ext>
            </a:extLst>
          </p:cNvPr>
          <p:cNvSpPr>
            <a:spLocks noGrp="1"/>
          </p:cNvSpPr>
          <p:nvPr>
            <p:ph type="title"/>
          </p:nvPr>
        </p:nvSpPr>
        <p:spPr>
          <a:xfrm>
            <a:off x="838200" y="527358"/>
            <a:ext cx="10515600" cy="858991"/>
          </a:xfrm>
        </p:spPr>
        <p:txBody>
          <a:bodyPr>
            <a:normAutofit/>
          </a:bodyPr>
          <a:lstStyle/>
          <a:p>
            <a:r>
              <a:rPr lang="es-PE" dirty="0">
                <a:solidFill>
                  <a:srgbClr val="F9005B"/>
                </a:solidFill>
              </a:rPr>
              <a:t>Publicidad </a:t>
            </a:r>
            <a:r>
              <a:rPr lang="es-PE" dirty="0" err="1">
                <a:solidFill>
                  <a:srgbClr val="F9005B"/>
                </a:solidFill>
              </a:rPr>
              <a:t>transmedia</a:t>
            </a:r>
            <a:r>
              <a:rPr lang="es-PE" dirty="0">
                <a:solidFill>
                  <a:srgbClr val="F9005B"/>
                </a:solidFill>
              </a:rPr>
              <a:t> </a:t>
            </a:r>
          </a:p>
        </p:txBody>
      </p:sp>
      <p:sp>
        <p:nvSpPr>
          <p:cNvPr id="3" name="Marcador de contenido 2">
            <a:extLst>
              <a:ext uri="{FF2B5EF4-FFF2-40B4-BE49-F238E27FC236}">
                <a16:creationId xmlns:a16="http://schemas.microsoft.com/office/drawing/2014/main" id="{C14489B1-E5E2-16C2-7AA3-B6D7FBFB63FC}"/>
              </a:ext>
            </a:extLst>
          </p:cNvPr>
          <p:cNvSpPr>
            <a:spLocks noGrp="1"/>
          </p:cNvSpPr>
          <p:nvPr>
            <p:ph idx="1"/>
          </p:nvPr>
        </p:nvSpPr>
        <p:spPr>
          <a:xfrm>
            <a:off x="5117690" y="2005781"/>
            <a:ext cx="6712053" cy="4171182"/>
          </a:xfrm>
        </p:spPr>
        <p:txBody>
          <a:bodyPr/>
          <a:lstStyle/>
          <a:p>
            <a:pPr marL="0" indent="0">
              <a:buNone/>
            </a:pPr>
            <a:r>
              <a:rPr lang="es-ES" dirty="0"/>
              <a:t>“… estrategia que se basa en aprovechar la posibilidad de contar una historia, creando una trama, que va creciendo en cada uno de los canales en los que tiene presencia”. Se trata de extender una narrativa o contenido publicitario a través de diferentes canales como televisión, radio, redes sociales, páginas web, aplicaciones móviles, eventos, entre otros.</a:t>
            </a:r>
            <a:endParaRPr lang="es-PE" dirty="0"/>
          </a:p>
        </p:txBody>
      </p:sp>
      <p:pic>
        <p:nvPicPr>
          <p:cNvPr id="5" name="Imagen 4">
            <a:extLst>
              <a:ext uri="{FF2B5EF4-FFF2-40B4-BE49-F238E27FC236}">
                <a16:creationId xmlns:a16="http://schemas.microsoft.com/office/drawing/2014/main" id="{301580DC-95D9-9DCB-C960-E790F7AF5246}"/>
              </a:ext>
            </a:extLst>
          </p:cNvPr>
          <p:cNvPicPr>
            <a:picLocks noChangeAspect="1"/>
          </p:cNvPicPr>
          <p:nvPr/>
        </p:nvPicPr>
        <p:blipFill>
          <a:blip r:embed="rId2"/>
          <a:stretch>
            <a:fillRect/>
          </a:stretch>
        </p:blipFill>
        <p:spPr>
          <a:xfrm>
            <a:off x="362257" y="2209083"/>
            <a:ext cx="4476750" cy="3028950"/>
          </a:xfrm>
          <a:prstGeom prst="rect">
            <a:avLst/>
          </a:prstGeom>
        </p:spPr>
      </p:pic>
    </p:spTree>
    <p:extLst>
      <p:ext uri="{BB962C8B-B14F-4D97-AF65-F5344CB8AC3E}">
        <p14:creationId xmlns:p14="http://schemas.microsoft.com/office/powerpoint/2010/main" val="199647781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1691</TotalTime>
  <Words>863</Words>
  <Application>Microsoft Office PowerPoint</Application>
  <PresentationFormat>Panorámica</PresentationFormat>
  <Paragraphs>43</Paragraphs>
  <Slides>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Calibri</vt:lpstr>
      <vt:lpstr>Calibri Light</vt:lpstr>
      <vt:lpstr>Tema de Office</vt:lpstr>
      <vt:lpstr>Presentación de PowerPoint</vt:lpstr>
      <vt:lpstr>Presentación de PowerPoint</vt:lpstr>
      <vt:lpstr>Presentación de PowerPoint</vt:lpstr>
      <vt:lpstr>Saberes Previos</vt:lpstr>
      <vt:lpstr>Empezamos analizando el siguiente caso:</vt:lpstr>
      <vt:lpstr>Presentación de PowerPoint</vt:lpstr>
      <vt:lpstr>¿Qué es una estrategia publicitaria? </vt:lpstr>
      <vt:lpstr>El impacto de la revolución digital en la estrategia publicitaria</vt:lpstr>
      <vt:lpstr>Entre las oportunidades que brindan las tecnologías para el desarrollo de una estrategia publicitaria tenemos:</vt:lpstr>
      <vt:lpstr>Presentación de PowerPoint</vt:lpstr>
      <vt:lpstr>Presentación de PowerPoint</vt:lpstr>
      <vt:lpstr>Presentación de PowerPoint</vt:lpstr>
      <vt:lpstr>Presentación de PowerPoint</vt:lpstr>
      <vt:lpstr>Presentación de PowerPoint</vt:lpstr>
      <vt:lpstr>Presentación de PowerPoint</vt:lpstr>
      <vt:lpstr>Publicidad transmedia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Docente</dc:creator>
  <cp:lastModifiedBy>Docente</cp:lastModifiedBy>
  <cp:revision>35</cp:revision>
  <dcterms:created xsi:type="dcterms:W3CDTF">2024-11-28T14:24:44Z</dcterms:created>
  <dcterms:modified xsi:type="dcterms:W3CDTF">2024-12-10T21:50:27Z</dcterms:modified>
</cp:coreProperties>
</file>