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352" r:id="rId2"/>
    <p:sldId id="358" r:id="rId3"/>
    <p:sldId id="353" r:id="rId4"/>
    <p:sldId id="362" r:id="rId5"/>
    <p:sldId id="354" r:id="rId6"/>
    <p:sldId id="359" r:id="rId7"/>
    <p:sldId id="363" r:id="rId8"/>
    <p:sldId id="355" r:id="rId9"/>
    <p:sldId id="356" r:id="rId10"/>
    <p:sldId id="360" r:id="rId11"/>
    <p:sldId id="361" r:id="rId12"/>
  </p:sldIdLst>
  <p:sldSz cx="9144000" cy="6858000" type="screen4x3"/>
  <p:notesSz cx="7099300" cy="10234613"/>
  <p:defaultTextStyle>
    <a:defPPr>
      <a:defRPr lang="es-ES_tradnl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33"/>
    <a:srgbClr val="FA5908"/>
    <a:srgbClr val="FFCC66"/>
    <a:srgbClr val="DDDDDD"/>
    <a:srgbClr val="1826A6"/>
    <a:srgbClr val="FB783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43" autoAdjust="0"/>
    <p:restoredTop sz="94634" autoAdjust="0"/>
  </p:normalViewPr>
  <p:slideViewPr>
    <p:cSldViewPr>
      <p:cViewPr varScale="1">
        <p:scale>
          <a:sx n="65" d="100"/>
          <a:sy n="65" d="100"/>
        </p:scale>
        <p:origin x="1458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81A1FD4C-A4F2-34A7-4EAB-37705DEEF86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2763"/>
          </a:xfrm>
          <a:prstGeom prst="rect">
            <a:avLst/>
          </a:prstGeom>
        </p:spPr>
        <p:txBody>
          <a:bodyPr vert="horz" lIns="99041" tIns="49521" rIns="99041" bIns="49521" rtlCol="0"/>
          <a:lstStyle>
            <a:lvl1pPr algn="l">
              <a:defRPr sz="1300"/>
            </a:lvl1pPr>
          </a:lstStyle>
          <a:p>
            <a:pPr>
              <a:defRPr/>
            </a:pPr>
            <a:r>
              <a:rPr lang="es-ES"/>
              <a:t>Mag. Freddy Hervias Vargas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A5EEDEF7-93CA-71DE-2842-55EBD24E958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021138" y="0"/>
            <a:ext cx="3076575" cy="512763"/>
          </a:xfrm>
          <a:prstGeom prst="rect">
            <a:avLst/>
          </a:prstGeom>
        </p:spPr>
        <p:txBody>
          <a:bodyPr vert="horz" lIns="99041" tIns="49521" rIns="99041" bIns="49521" rtlCol="0"/>
          <a:lstStyle>
            <a:lvl1pPr algn="r">
              <a:defRPr sz="1300"/>
            </a:lvl1pPr>
          </a:lstStyle>
          <a:p>
            <a:pPr>
              <a:defRPr/>
            </a:pPr>
            <a:fld id="{2DC56563-7023-4879-B099-FE8591FB5A39}" type="datetimeFigureOut">
              <a:rPr lang="es-ES"/>
              <a:pPr>
                <a:defRPr/>
              </a:pPr>
              <a:t>21/03/2025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5123C9F2-FC7D-7A2E-2EE5-EC25BA8B1B3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721850"/>
            <a:ext cx="3076575" cy="512763"/>
          </a:xfrm>
          <a:prstGeom prst="rect">
            <a:avLst/>
          </a:prstGeom>
        </p:spPr>
        <p:txBody>
          <a:bodyPr vert="horz" lIns="99041" tIns="49521" rIns="99041" bIns="49521" rtlCol="0" anchor="b"/>
          <a:lstStyle>
            <a:lvl1pPr algn="l">
              <a:defRPr sz="1300"/>
            </a:lvl1pPr>
          </a:lstStyle>
          <a:p>
            <a:pPr>
              <a:defRPr/>
            </a:pPr>
            <a:r>
              <a:rPr lang="es-ES"/>
              <a:t>Taller de computación e Informática - Aula Empresa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5DB01746-1884-B883-146D-41C73D138E5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021138" y="9721850"/>
            <a:ext cx="3076575" cy="512763"/>
          </a:xfrm>
          <a:prstGeom prst="rect">
            <a:avLst/>
          </a:prstGeom>
        </p:spPr>
        <p:txBody>
          <a:bodyPr vert="horz" wrap="square" lIns="99041" tIns="49521" rIns="99041" bIns="49521" numCol="1" anchor="b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fld id="{81CDAEFF-653B-4C79-A2A5-87327A3BA017}" type="slidenum">
              <a:rPr lang="es-ES" altLang="es-PE"/>
              <a:pPr/>
              <a:t>‹Nº›</a:t>
            </a:fld>
            <a:endParaRPr lang="es-ES" altLang="es-P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C2D8C322-0980-1CF4-0517-52B7FECA5E82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041" tIns="49521" rIns="99041" bIns="49521" numCol="1" anchor="t" anchorCtr="0" compatLnSpc="1">
            <a:prstTxWarp prst="textNoShape">
              <a:avLst/>
            </a:prstTxWarp>
          </a:bodyPr>
          <a:lstStyle>
            <a:lvl1pPr algn="l">
              <a:defRPr sz="1300">
                <a:latin typeface="Arial" charset="0"/>
                <a:ea typeface="ＭＳ Ｐゴシック" pitchFamily="-80" charset="-128"/>
              </a:defRPr>
            </a:lvl1pPr>
          </a:lstStyle>
          <a:p>
            <a:pPr>
              <a:defRPr/>
            </a:pPr>
            <a:r>
              <a:rPr lang="es-ES_tradnl"/>
              <a:t>Mag. Freddy Hervias Vargas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B81072EF-48E1-F3B0-8569-973E2C78EC7B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4022725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041" tIns="49521" rIns="99041" bIns="49521" numCol="1" anchor="t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Arial" charset="0"/>
                <a:ea typeface="ＭＳ Ｐゴシック" pitchFamily="-80" charset="-128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DD1E2F97-0A27-776D-339C-CADFA09DC7C9}"/>
              </a:ext>
            </a:extLst>
          </p:cNvPr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7B8F83D8-B7B2-06A3-544C-15D39D8B9124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6150" y="4860925"/>
            <a:ext cx="5207000" cy="4605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041" tIns="49521" rIns="99041" bIns="4952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noProof="0"/>
              <a:t>Click to edit Master text styles</a:t>
            </a:r>
          </a:p>
          <a:p>
            <a:pPr lvl="1"/>
            <a:r>
              <a:rPr lang="es-ES_tradnl" noProof="0"/>
              <a:t>Second level</a:t>
            </a:r>
          </a:p>
          <a:p>
            <a:pPr lvl="2"/>
            <a:r>
              <a:rPr lang="es-ES_tradnl" noProof="0"/>
              <a:t>Third level</a:t>
            </a:r>
          </a:p>
          <a:p>
            <a:pPr lvl="3"/>
            <a:r>
              <a:rPr lang="es-ES_tradnl" noProof="0"/>
              <a:t>Fourth level</a:t>
            </a:r>
          </a:p>
          <a:p>
            <a:pPr lvl="4"/>
            <a:r>
              <a:rPr lang="es-ES_tradnl" noProof="0"/>
              <a:t>Fifth level</a:t>
            </a:r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F64CF44A-3837-DE9E-BCEB-BAE0FE356F02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041" tIns="49521" rIns="99041" bIns="49521" numCol="1" anchor="b" anchorCtr="0" compatLnSpc="1">
            <a:prstTxWarp prst="textNoShape">
              <a:avLst/>
            </a:prstTxWarp>
          </a:bodyPr>
          <a:lstStyle>
            <a:lvl1pPr algn="l">
              <a:defRPr sz="1300">
                <a:latin typeface="Arial" charset="0"/>
                <a:ea typeface="ＭＳ Ｐゴシック" pitchFamily="-80" charset="-128"/>
              </a:defRPr>
            </a:lvl1pPr>
          </a:lstStyle>
          <a:p>
            <a:pPr>
              <a:defRPr/>
            </a:pPr>
            <a:r>
              <a:rPr lang="es-ES_tradnl"/>
              <a:t>Taller de computación e Informática - Aula Empresa</a:t>
            </a:r>
          </a:p>
        </p:txBody>
      </p:sp>
      <p:sp>
        <p:nvSpPr>
          <p:cNvPr id="3079" name="Rectangle 7">
            <a:extLst>
              <a:ext uri="{FF2B5EF4-FFF2-40B4-BE49-F238E27FC236}">
                <a16:creationId xmlns:a16="http://schemas.microsoft.com/office/drawing/2014/main" id="{A487E2E8-CBEB-1C1A-BCBC-4C7329EDB6C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041" tIns="49521" rIns="99041" bIns="49521" numCol="1" anchor="b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fld id="{DE713E98-846D-44A6-A101-39AB1A975C40}" type="slidenum">
              <a:rPr lang="es-ES_tradnl" altLang="es-ES"/>
              <a:pPr/>
              <a:t>‹Nº›</a:t>
            </a:fld>
            <a:endParaRPr lang="es-ES_tradnl" alt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80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80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80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80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80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>
            <a:extLst>
              <a:ext uri="{FF2B5EF4-FFF2-40B4-BE49-F238E27FC236}">
                <a16:creationId xmlns:a16="http://schemas.microsoft.com/office/drawing/2014/main" id="{17FA9763-D80F-401E-5EB4-15810DAEBE1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803275" indent="-307975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236663" indent="-246063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731963" indent="-246063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227263" indent="-246063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684463" indent="-246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3141663" indent="-246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598863" indent="-246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4056063" indent="-246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5F002CD9-B5C9-45BC-BE22-6328A7FC9558}" type="slidenum">
              <a:rPr lang="es-ES_tradnl" altLang="es-ES" sz="1300"/>
              <a:pPr/>
              <a:t>1</a:t>
            </a:fld>
            <a:endParaRPr lang="es-ES_tradnl" altLang="es-ES" sz="1300"/>
          </a:p>
        </p:txBody>
      </p:sp>
      <p:sp>
        <p:nvSpPr>
          <p:cNvPr id="5123" name="Rectangle 2">
            <a:extLst>
              <a:ext uri="{FF2B5EF4-FFF2-40B4-BE49-F238E27FC236}">
                <a16:creationId xmlns:a16="http://schemas.microsoft.com/office/drawing/2014/main" id="{F07B20A9-325C-D850-83C6-AF7D0713763A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>
            <a:extLst>
              <a:ext uri="{FF2B5EF4-FFF2-40B4-BE49-F238E27FC236}">
                <a16:creationId xmlns:a16="http://schemas.microsoft.com/office/drawing/2014/main" id="{5F082751-6A3F-45C5-9073-73E8FCA740B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PE" altLang="es-E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5125" name="Marcador de pie de página 1">
            <a:extLst>
              <a:ext uri="{FF2B5EF4-FFF2-40B4-BE49-F238E27FC236}">
                <a16:creationId xmlns:a16="http://schemas.microsoft.com/office/drawing/2014/main" id="{08BCE89D-52B4-323B-46F1-B450D00EE3E5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s-ES_tradnl" altLang="es-PE" sz="1300"/>
              <a:t>Taller de computación e Informática - Aula Empresa</a:t>
            </a:r>
          </a:p>
        </p:txBody>
      </p:sp>
      <p:sp>
        <p:nvSpPr>
          <p:cNvPr id="5126" name="Marcador de encabezado 2">
            <a:extLst>
              <a:ext uri="{FF2B5EF4-FFF2-40B4-BE49-F238E27FC236}">
                <a16:creationId xmlns:a16="http://schemas.microsoft.com/office/drawing/2014/main" id="{D7B79721-5085-8A9C-DFA2-59BA8EF0599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s-ES_tradnl" altLang="es-PE" sz="1300"/>
              <a:t>Mag. Freddy Hervias Vargas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>
            <a:extLst>
              <a:ext uri="{FF2B5EF4-FFF2-40B4-BE49-F238E27FC236}">
                <a16:creationId xmlns:a16="http://schemas.microsoft.com/office/drawing/2014/main" id="{F3FDF09F-4855-CC68-41BD-24CA9E1CA7A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803275" indent="-307975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236663" indent="-246063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731963" indent="-246063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227263" indent="-246063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684463" indent="-246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3141663" indent="-246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598863" indent="-246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4056063" indent="-246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18CF0F82-3C9C-416B-8966-A7891DE7E346}" type="slidenum">
              <a:rPr lang="es-ES_tradnl" altLang="es-ES" sz="1300"/>
              <a:pPr/>
              <a:t>3</a:t>
            </a:fld>
            <a:endParaRPr lang="es-ES_tradnl" altLang="es-ES" sz="1300"/>
          </a:p>
        </p:txBody>
      </p:sp>
      <p:sp>
        <p:nvSpPr>
          <p:cNvPr id="8195" name="Rectangle 2">
            <a:extLst>
              <a:ext uri="{FF2B5EF4-FFF2-40B4-BE49-F238E27FC236}">
                <a16:creationId xmlns:a16="http://schemas.microsoft.com/office/drawing/2014/main" id="{26530BF4-2F40-E7E4-14CB-1057B88E7329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>
            <a:extLst>
              <a:ext uri="{FF2B5EF4-FFF2-40B4-BE49-F238E27FC236}">
                <a16:creationId xmlns:a16="http://schemas.microsoft.com/office/drawing/2014/main" id="{D72C0132-4F30-71FF-6892-9C004CA0A92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PE" altLang="es-E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8197" name="Marcador de pie de página 1">
            <a:extLst>
              <a:ext uri="{FF2B5EF4-FFF2-40B4-BE49-F238E27FC236}">
                <a16:creationId xmlns:a16="http://schemas.microsoft.com/office/drawing/2014/main" id="{91463A73-8536-4FBA-867F-13231E1639E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s-ES_tradnl" altLang="es-PE" sz="1300"/>
              <a:t>Taller de computación e Informática - Aula Empresa</a:t>
            </a:r>
          </a:p>
        </p:txBody>
      </p:sp>
      <p:sp>
        <p:nvSpPr>
          <p:cNvPr id="8198" name="Marcador de encabezado 2">
            <a:extLst>
              <a:ext uri="{FF2B5EF4-FFF2-40B4-BE49-F238E27FC236}">
                <a16:creationId xmlns:a16="http://schemas.microsoft.com/office/drawing/2014/main" id="{FA3E1651-E0FD-14CE-D85E-C3573A5FC54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s-ES_tradnl" altLang="es-PE" sz="1300"/>
              <a:t>Mag. Freddy Hervias Vargas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>
            <a:extLst>
              <a:ext uri="{FF2B5EF4-FFF2-40B4-BE49-F238E27FC236}">
                <a16:creationId xmlns:a16="http://schemas.microsoft.com/office/drawing/2014/main" id="{46FCADA4-30A7-2326-944F-AE071622222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803275" indent="-307975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236663" indent="-246063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731963" indent="-246063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227263" indent="-246063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684463" indent="-246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3141663" indent="-246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598863" indent="-246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4056063" indent="-246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6FD46846-274E-466A-A83F-706D42A65C9A}" type="slidenum">
              <a:rPr lang="es-ES_tradnl" altLang="es-ES" sz="1300"/>
              <a:pPr/>
              <a:t>5</a:t>
            </a:fld>
            <a:endParaRPr lang="es-ES_tradnl" altLang="es-ES" sz="1300"/>
          </a:p>
        </p:txBody>
      </p:sp>
      <p:sp>
        <p:nvSpPr>
          <p:cNvPr id="11267" name="Rectangle 2">
            <a:extLst>
              <a:ext uri="{FF2B5EF4-FFF2-40B4-BE49-F238E27FC236}">
                <a16:creationId xmlns:a16="http://schemas.microsoft.com/office/drawing/2014/main" id="{3D8C5C13-FD2D-15A7-364C-AC5847E3464A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>
            <a:extLst>
              <a:ext uri="{FF2B5EF4-FFF2-40B4-BE49-F238E27FC236}">
                <a16:creationId xmlns:a16="http://schemas.microsoft.com/office/drawing/2014/main" id="{C16AE118-3C20-34FA-50C6-3989C7546E1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PE" altLang="es-E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11269" name="Marcador de pie de página 1">
            <a:extLst>
              <a:ext uri="{FF2B5EF4-FFF2-40B4-BE49-F238E27FC236}">
                <a16:creationId xmlns:a16="http://schemas.microsoft.com/office/drawing/2014/main" id="{CC78EB41-6A06-F61E-37CB-6CE6165B4ED1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s-ES_tradnl" altLang="es-PE" sz="1300"/>
              <a:t>Taller de computación e Informática - Aula Empresa</a:t>
            </a:r>
          </a:p>
        </p:txBody>
      </p:sp>
      <p:sp>
        <p:nvSpPr>
          <p:cNvPr id="11270" name="Marcador de encabezado 2">
            <a:extLst>
              <a:ext uri="{FF2B5EF4-FFF2-40B4-BE49-F238E27FC236}">
                <a16:creationId xmlns:a16="http://schemas.microsoft.com/office/drawing/2014/main" id="{F01D296C-F496-442D-A8F0-11DACE6A793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s-ES_tradnl" altLang="es-PE" sz="1300"/>
              <a:t>Mag. Freddy Hervias Vargas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>
            <a:extLst>
              <a:ext uri="{FF2B5EF4-FFF2-40B4-BE49-F238E27FC236}">
                <a16:creationId xmlns:a16="http://schemas.microsoft.com/office/drawing/2014/main" id="{4E064187-A805-FB32-BF5A-4B5A54CC160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803275" indent="-307975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236663" indent="-246063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731963" indent="-246063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227263" indent="-246063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684463" indent="-246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3141663" indent="-246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598863" indent="-246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4056063" indent="-246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FED3D728-4764-4358-B985-8F6618B1F6E8}" type="slidenum">
              <a:rPr lang="es-ES_tradnl" altLang="es-ES" sz="1300"/>
              <a:pPr/>
              <a:t>8</a:t>
            </a:fld>
            <a:endParaRPr lang="es-ES_tradnl" altLang="es-ES" sz="1300"/>
          </a:p>
        </p:txBody>
      </p:sp>
      <p:sp>
        <p:nvSpPr>
          <p:cNvPr id="15363" name="Rectangle 2">
            <a:extLst>
              <a:ext uri="{FF2B5EF4-FFF2-40B4-BE49-F238E27FC236}">
                <a16:creationId xmlns:a16="http://schemas.microsoft.com/office/drawing/2014/main" id="{715858BA-B8E8-A8D0-8A0C-F2EBE80C8496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>
            <a:extLst>
              <a:ext uri="{FF2B5EF4-FFF2-40B4-BE49-F238E27FC236}">
                <a16:creationId xmlns:a16="http://schemas.microsoft.com/office/drawing/2014/main" id="{16FEB50A-A672-4290-F8D5-25739549919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PE" altLang="es-E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15365" name="Marcador de pie de página 1">
            <a:extLst>
              <a:ext uri="{FF2B5EF4-FFF2-40B4-BE49-F238E27FC236}">
                <a16:creationId xmlns:a16="http://schemas.microsoft.com/office/drawing/2014/main" id="{FAD47AAB-B37E-5DA0-6AC8-5347024C4A6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s-ES_tradnl" altLang="es-PE" sz="1300"/>
              <a:t>Taller de computación e Informática - Aula Empresa</a:t>
            </a:r>
          </a:p>
        </p:txBody>
      </p:sp>
      <p:sp>
        <p:nvSpPr>
          <p:cNvPr id="15366" name="Marcador de encabezado 2">
            <a:extLst>
              <a:ext uri="{FF2B5EF4-FFF2-40B4-BE49-F238E27FC236}">
                <a16:creationId xmlns:a16="http://schemas.microsoft.com/office/drawing/2014/main" id="{9B3F1F69-3100-6866-D9B7-200B0AC02FD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s-ES_tradnl" altLang="es-PE" sz="1300"/>
              <a:t>Mag. Freddy Hervias Vargas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>
            <a:extLst>
              <a:ext uri="{FF2B5EF4-FFF2-40B4-BE49-F238E27FC236}">
                <a16:creationId xmlns:a16="http://schemas.microsoft.com/office/drawing/2014/main" id="{BC0C571C-E9A0-193C-8EAE-52C2E46AF32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803275" indent="-307975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236663" indent="-246063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731963" indent="-246063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227263" indent="-246063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684463" indent="-246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3141663" indent="-246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598863" indent="-246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4056063" indent="-246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18577732-F5C7-40FC-B0A2-126DC2440B6E}" type="slidenum">
              <a:rPr lang="es-ES_tradnl" altLang="es-ES" sz="1300"/>
              <a:pPr/>
              <a:t>9</a:t>
            </a:fld>
            <a:endParaRPr lang="es-ES_tradnl" altLang="es-ES" sz="1300"/>
          </a:p>
        </p:txBody>
      </p:sp>
      <p:sp>
        <p:nvSpPr>
          <p:cNvPr id="17411" name="Rectangle 2">
            <a:extLst>
              <a:ext uri="{FF2B5EF4-FFF2-40B4-BE49-F238E27FC236}">
                <a16:creationId xmlns:a16="http://schemas.microsoft.com/office/drawing/2014/main" id="{D97CF9BC-7016-DA46-8D7B-C8DCB35AD486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>
            <a:extLst>
              <a:ext uri="{FF2B5EF4-FFF2-40B4-BE49-F238E27FC236}">
                <a16:creationId xmlns:a16="http://schemas.microsoft.com/office/drawing/2014/main" id="{C3D6C8D9-694C-3F67-85E7-D91D511690A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PE" altLang="es-E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17413" name="Marcador de pie de página 1">
            <a:extLst>
              <a:ext uri="{FF2B5EF4-FFF2-40B4-BE49-F238E27FC236}">
                <a16:creationId xmlns:a16="http://schemas.microsoft.com/office/drawing/2014/main" id="{011AE4F3-0D47-55BD-D159-70790AF8084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s-ES_tradnl" altLang="es-PE" sz="1300"/>
              <a:t>Taller de computación e Informática - Aula Empresa</a:t>
            </a:r>
          </a:p>
        </p:txBody>
      </p:sp>
      <p:sp>
        <p:nvSpPr>
          <p:cNvPr id="17414" name="Marcador de encabezado 2">
            <a:extLst>
              <a:ext uri="{FF2B5EF4-FFF2-40B4-BE49-F238E27FC236}">
                <a16:creationId xmlns:a16="http://schemas.microsoft.com/office/drawing/2014/main" id="{2EE04783-E6A5-353C-332A-EB5FB20F24B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s-ES_tradnl" altLang="es-PE" sz="1300"/>
              <a:t>Mag. Freddy Hervias Vargas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F0D90C0-CFB1-C372-9941-BFAB81870DD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5352123-991B-8B68-8774-1527AB68D14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4C2E2C4-AAFD-7C3C-0ECF-53021C883E3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C8291BB-24AD-4BED-A310-3194ACE895AE}" type="slidenum">
              <a:rPr lang="es-ES_tradnl" altLang="es-ES"/>
              <a:pPr/>
              <a:t>‹Nº›</a:t>
            </a:fld>
            <a:endParaRPr lang="es-ES_tradnl" altLang="es-ES"/>
          </a:p>
        </p:txBody>
      </p:sp>
    </p:spTree>
    <p:extLst>
      <p:ext uri="{BB962C8B-B14F-4D97-AF65-F5344CB8AC3E}">
        <p14:creationId xmlns:p14="http://schemas.microsoft.com/office/powerpoint/2010/main" val="3048641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96A6D7A-531F-955E-8B2D-3501034CF0E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CFC2C85-9096-495F-7D86-9E81F772AB4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A86B7EC-EE02-DBAB-E324-E66AFDB7907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4E95F1E-2BBC-4BDF-9E26-99F4E20C9006}" type="slidenum">
              <a:rPr lang="es-ES_tradnl" altLang="es-ES"/>
              <a:pPr/>
              <a:t>‹Nº›</a:t>
            </a:fld>
            <a:endParaRPr lang="es-ES_tradnl" altLang="es-ES"/>
          </a:p>
        </p:txBody>
      </p:sp>
    </p:spTree>
    <p:extLst>
      <p:ext uri="{BB962C8B-B14F-4D97-AF65-F5344CB8AC3E}">
        <p14:creationId xmlns:p14="http://schemas.microsoft.com/office/powerpoint/2010/main" val="28175140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D3833B8-F3DC-E551-701B-C5849730078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96F7B36-A33A-A232-526B-B92E6666005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0AB97AF-DA97-830F-584B-5CE836149B4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1D738E-896B-4775-AF3F-1BBF65928B8D}" type="slidenum">
              <a:rPr lang="es-ES_tradnl" altLang="es-ES"/>
              <a:pPr/>
              <a:t>‹Nº›</a:t>
            </a:fld>
            <a:endParaRPr lang="es-ES_tradnl" altLang="es-ES"/>
          </a:p>
        </p:txBody>
      </p:sp>
    </p:spTree>
    <p:extLst>
      <p:ext uri="{BB962C8B-B14F-4D97-AF65-F5344CB8AC3E}">
        <p14:creationId xmlns:p14="http://schemas.microsoft.com/office/powerpoint/2010/main" val="3638832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4A2857C-7EA6-C2AC-7A96-72D5CA3F01B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0016096-743E-1E7F-6F11-D59462D9A3D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D891AE7-4533-3BA5-321F-620039CE379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4074353-25A8-4074-8AFE-37BF1E026EDD}" type="slidenum">
              <a:rPr lang="es-ES_tradnl" altLang="es-ES"/>
              <a:pPr/>
              <a:t>‹Nº›</a:t>
            </a:fld>
            <a:endParaRPr lang="es-ES_tradnl" altLang="es-ES"/>
          </a:p>
        </p:txBody>
      </p:sp>
    </p:spTree>
    <p:extLst>
      <p:ext uri="{BB962C8B-B14F-4D97-AF65-F5344CB8AC3E}">
        <p14:creationId xmlns:p14="http://schemas.microsoft.com/office/powerpoint/2010/main" val="13640890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19FA4AAC-7E13-B0B7-CC79-0B71CEFB9CA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B65A492D-C478-DC04-F63B-1B28A8BA2EF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F4E12ACA-8FA2-7528-0A40-844D1D2C904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E31CAA1-2199-4777-A66B-3FC076812349}" type="slidenum">
              <a:rPr lang="es-ES_tradnl" altLang="es-ES"/>
              <a:pPr/>
              <a:t>‹Nº›</a:t>
            </a:fld>
            <a:endParaRPr lang="es-ES_tradnl" altLang="es-ES"/>
          </a:p>
        </p:txBody>
      </p:sp>
    </p:spTree>
    <p:extLst>
      <p:ext uri="{BB962C8B-B14F-4D97-AF65-F5344CB8AC3E}">
        <p14:creationId xmlns:p14="http://schemas.microsoft.com/office/powerpoint/2010/main" val="21062352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4F52BD9D-635A-C957-DF5D-AAC81F1E293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A5A10D69-3B7E-C8B0-8260-292C6373496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EE8B3BCE-4BB0-CE60-9E43-ABE55840AEF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B5A7386-5E80-4700-963A-16EAA06EE94F}" type="slidenum">
              <a:rPr lang="es-ES_tradnl" altLang="es-ES"/>
              <a:pPr/>
              <a:t>‹Nº›</a:t>
            </a:fld>
            <a:endParaRPr lang="es-ES_tradnl" altLang="es-ES"/>
          </a:p>
        </p:txBody>
      </p:sp>
    </p:spTree>
    <p:extLst>
      <p:ext uri="{BB962C8B-B14F-4D97-AF65-F5344CB8AC3E}">
        <p14:creationId xmlns:p14="http://schemas.microsoft.com/office/powerpoint/2010/main" val="2606593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003545ED-3CC2-6D3F-779E-11D2E21CEAE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FCCA5C15-C262-6414-283B-3A9866B859B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4EF774E8-22C9-932A-2D74-52419192FDE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90A0A7-A8B5-469A-8555-8CC76C573B00}" type="slidenum">
              <a:rPr lang="es-ES_tradnl" altLang="es-ES"/>
              <a:pPr/>
              <a:t>‹Nº›</a:t>
            </a:fld>
            <a:endParaRPr lang="es-ES_tradnl" altLang="es-ES"/>
          </a:p>
        </p:txBody>
      </p:sp>
    </p:spTree>
    <p:extLst>
      <p:ext uri="{BB962C8B-B14F-4D97-AF65-F5344CB8AC3E}">
        <p14:creationId xmlns:p14="http://schemas.microsoft.com/office/powerpoint/2010/main" val="15817720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E98CD93-FB63-2FFA-D8EF-256715B253C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21E5124-0527-5CDE-9C2E-7D4668AC58A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17C624F-5D7D-F65A-4CB2-73BD4F19184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FDBA873-84FC-4C85-AB60-1767D10828E1}" type="slidenum">
              <a:rPr lang="es-ES_tradnl" altLang="es-ES"/>
              <a:pPr/>
              <a:t>‹Nº›</a:t>
            </a:fld>
            <a:endParaRPr lang="es-ES_tradnl" altLang="es-ES"/>
          </a:p>
        </p:txBody>
      </p:sp>
    </p:spTree>
    <p:extLst>
      <p:ext uri="{BB962C8B-B14F-4D97-AF65-F5344CB8AC3E}">
        <p14:creationId xmlns:p14="http://schemas.microsoft.com/office/powerpoint/2010/main" val="42848127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76D9FE1-9920-5B79-0330-1AA5C1E41FF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CC999E2-5AB8-8C5E-4370-A3CFC681AC0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5527826-9E78-051B-8D47-29230F5AB19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741C24A-8488-4169-A3CB-909FCAB6E47E}" type="slidenum">
              <a:rPr lang="es-ES_tradnl" altLang="es-ES"/>
              <a:pPr/>
              <a:t>‹Nº›</a:t>
            </a:fld>
            <a:endParaRPr lang="es-ES_tradnl" altLang="es-ES"/>
          </a:p>
        </p:txBody>
      </p:sp>
    </p:spTree>
    <p:extLst>
      <p:ext uri="{BB962C8B-B14F-4D97-AF65-F5344CB8AC3E}">
        <p14:creationId xmlns:p14="http://schemas.microsoft.com/office/powerpoint/2010/main" val="23228047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2795D67-2D8C-79AA-6F3B-3F3CEA13F50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B0EA7D9-5808-CAE6-0CC8-95BF4959007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C016308-A5C2-38AD-F092-8DE79DA829D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E7C319-0955-431B-BCCE-868A55468A0C}" type="slidenum">
              <a:rPr lang="es-ES_tradnl" altLang="es-ES"/>
              <a:pPr/>
              <a:t>‹Nº›</a:t>
            </a:fld>
            <a:endParaRPr lang="es-ES_tradnl" altLang="es-ES"/>
          </a:p>
        </p:txBody>
      </p:sp>
    </p:spTree>
    <p:extLst>
      <p:ext uri="{BB962C8B-B14F-4D97-AF65-F5344CB8AC3E}">
        <p14:creationId xmlns:p14="http://schemas.microsoft.com/office/powerpoint/2010/main" val="25666200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9D2A8B3-3CCE-0F95-8F7D-B46DE18173C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57D4505-584C-1FA3-FF31-8E690CC9079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D886B88-8449-5882-3AF8-B0CDA43E3A5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DC11B3C-6C5F-4C01-A815-FA237DF8FFE7}" type="slidenum">
              <a:rPr lang="es-ES_tradnl" altLang="es-ES"/>
              <a:pPr/>
              <a:t>‹Nº›</a:t>
            </a:fld>
            <a:endParaRPr lang="es-ES_tradnl" altLang="es-ES"/>
          </a:p>
        </p:txBody>
      </p:sp>
    </p:spTree>
    <p:extLst>
      <p:ext uri="{BB962C8B-B14F-4D97-AF65-F5344CB8AC3E}">
        <p14:creationId xmlns:p14="http://schemas.microsoft.com/office/powerpoint/2010/main" val="3685399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ítulo, text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A32675A-0C72-75EC-364C-338EE4B09A4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4C9C029-8971-D158-F48E-5DAE0E2AE6D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404AABE-B489-ACF2-72B1-EAA4F8F079D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CFD996C-74B5-4D74-B844-062E112A0F46}" type="slidenum">
              <a:rPr lang="es-ES_tradnl" altLang="es-ES"/>
              <a:pPr/>
              <a:t>‹Nº›</a:t>
            </a:fld>
            <a:endParaRPr lang="es-ES_tradnl" altLang="es-ES"/>
          </a:p>
        </p:txBody>
      </p:sp>
    </p:spTree>
    <p:extLst>
      <p:ext uri="{BB962C8B-B14F-4D97-AF65-F5344CB8AC3E}">
        <p14:creationId xmlns:p14="http://schemas.microsoft.com/office/powerpoint/2010/main" val="32729419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ítulo, texto y 2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8E3226A1-47AE-A614-EE45-68D6F8E81C2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A76300B3-6229-F85A-57CC-4C04458A780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52FB34DB-0415-3744-75F1-C594190324D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2A1EFD1-4167-4363-925A-0C665D1BEBE3}" type="slidenum">
              <a:rPr lang="es-ES_tradnl" altLang="es-ES"/>
              <a:pPr/>
              <a:t>‹Nº›</a:t>
            </a:fld>
            <a:endParaRPr lang="es-ES_tradnl" altLang="es-ES"/>
          </a:p>
        </p:txBody>
      </p:sp>
    </p:spTree>
    <p:extLst>
      <p:ext uri="{BB962C8B-B14F-4D97-AF65-F5344CB8AC3E}">
        <p14:creationId xmlns:p14="http://schemas.microsoft.com/office/powerpoint/2010/main" val="19178027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0712A046-D1FE-930A-B1D9-6D2DAB3EC77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E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F219DD77-EAB9-8E86-C45C-16627632C36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ES"/>
              <a:t>Click to edit Master text styles</a:t>
            </a:r>
          </a:p>
          <a:p>
            <a:pPr lvl="1"/>
            <a:r>
              <a:rPr lang="es-ES_tradnl" altLang="es-ES"/>
              <a:t>Second level</a:t>
            </a:r>
          </a:p>
          <a:p>
            <a:pPr lvl="2"/>
            <a:r>
              <a:rPr lang="es-ES_tradnl" altLang="es-ES"/>
              <a:t>Third level</a:t>
            </a:r>
          </a:p>
          <a:p>
            <a:pPr lvl="3"/>
            <a:r>
              <a:rPr lang="es-ES_tradnl" altLang="es-ES"/>
              <a:t>Fourth level</a:t>
            </a:r>
          </a:p>
          <a:p>
            <a:pPr lvl="4"/>
            <a:r>
              <a:rPr lang="es-ES_tradnl" altLang="es-E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8E2C3CF5-7649-8E3B-498F-8F11AD9243A0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latin typeface="Arial" charset="0"/>
                <a:ea typeface="ＭＳ Ｐゴシック" pitchFamily="-80" charset="-128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6942944C-5F52-FC1A-85F8-D8CA17BCF2C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ea typeface="ＭＳ Ｐゴシック" pitchFamily="-80" charset="-128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9A303640-4033-C7D9-E906-6907A77AAF08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37C3DCCF-22D3-4D82-8E53-6CE731D0FDAB}" type="slidenum">
              <a:rPr lang="es-ES_tradnl" altLang="es-ES"/>
              <a:pPr/>
              <a:t>‹Nº›</a:t>
            </a:fld>
            <a:endParaRPr lang="es-ES_tradnl" altLang="es-ES"/>
          </a:p>
        </p:txBody>
      </p:sp>
      <p:pic>
        <p:nvPicPr>
          <p:cNvPr id="1031" name="Picture 7" descr="tuercas3">
            <a:extLst>
              <a:ext uri="{FF2B5EF4-FFF2-40B4-BE49-F238E27FC236}">
                <a16:creationId xmlns:a16="http://schemas.microsoft.com/office/drawing/2014/main" id="{00436D82-9765-F542-82E9-B004A61C9D7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239963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 descr="tuercas3">
            <a:extLst>
              <a:ext uri="{FF2B5EF4-FFF2-40B4-BE49-F238E27FC236}">
                <a16:creationId xmlns:a16="http://schemas.microsoft.com/office/drawing/2014/main" id="{07BD7760-A6E0-9EDA-C709-4402EE2B3E5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4038" y="4419600"/>
            <a:ext cx="2239962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EB703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EB7031"/>
          </a:solidFill>
          <a:latin typeface="Arial" charset="0"/>
          <a:ea typeface="ＭＳ Ｐゴシック" pitchFamily="-8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EB7031"/>
          </a:solidFill>
          <a:latin typeface="Arial" charset="0"/>
          <a:ea typeface="ＭＳ Ｐゴシック" pitchFamily="-8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EB7031"/>
          </a:solidFill>
          <a:latin typeface="Arial" charset="0"/>
          <a:ea typeface="ＭＳ Ｐゴシック" pitchFamily="-8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EB7031"/>
          </a:solidFill>
          <a:latin typeface="Arial" charset="0"/>
          <a:ea typeface="ＭＳ Ｐゴシック" pitchFamily="-80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rgbClr val="EB7031"/>
          </a:solidFill>
          <a:latin typeface="Arial" charset="0"/>
          <a:ea typeface="ＭＳ Ｐゴシック" pitchFamily="-80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rgbClr val="EB7031"/>
          </a:solidFill>
          <a:latin typeface="Arial" charset="0"/>
          <a:ea typeface="ＭＳ Ｐゴシック" pitchFamily="-80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rgbClr val="EB7031"/>
          </a:solidFill>
          <a:latin typeface="Arial" charset="0"/>
          <a:ea typeface="ＭＳ Ｐゴシック" pitchFamily="-80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rgbClr val="EB7031"/>
          </a:solidFill>
          <a:latin typeface="Arial" charset="0"/>
          <a:ea typeface="ＭＳ Ｐゴシック" pitchFamily="-8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3954" name="Picture 2" descr="1abridora">
            <a:extLst>
              <a:ext uri="{FF2B5EF4-FFF2-40B4-BE49-F238E27FC236}">
                <a16:creationId xmlns:a16="http://schemas.microsoft.com/office/drawing/2014/main" id="{1E5F61AC-E139-A9D1-2A1B-F4473F31D8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13" y="2570163"/>
            <a:ext cx="6403975" cy="426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3955" name="Rectangle 3">
            <a:extLst>
              <a:ext uri="{FF2B5EF4-FFF2-40B4-BE49-F238E27FC236}">
                <a16:creationId xmlns:a16="http://schemas.microsoft.com/office/drawing/2014/main" id="{32ABF595-1A46-CD9E-B5B5-3281BFDEC9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650" y="115888"/>
            <a:ext cx="7772400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ES_tradnl" altLang="es-ES" b="1">
                <a:solidFill>
                  <a:srgbClr val="FB7835"/>
                </a:solidFill>
              </a:rPr>
              <a:t>CAP</a:t>
            </a:r>
            <a:r>
              <a:rPr lang="es-ES_tradnl" altLang="ja-JP" b="1">
                <a:solidFill>
                  <a:srgbClr val="FB7835"/>
                </a:solidFill>
              </a:rPr>
              <a:t>I</a:t>
            </a:r>
            <a:r>
              <a:rPr lang="es-ES_tradnl" altLang="es-ES" b="1">
                <a:solidFill>
                  <a:srgbClr val="FB7835"/>
                </a:solidFill>
              </a:rPr>
              <a:t>TULO II</a:t>
            </a:r>
            <a:endParaRPr lang="es-PE" altLang="es-ES" b="1">
              <a:solidFill>
                <a:srgbClr val="FB7835"/>
              </a:solidFill>
            </a:endParaRPr>
          </a:p>
        </p:txBody>
      </p:sp>
      <p:sp>
        <p:nvSpPr>
          <p:cNvPr id="253956" name="Rectangle 4">
            <a:extLst>
              <a:ext uri="{FF2B5EF4-FFF2-40B4-BE49-F238E27FC236}">
                <a16:creationId xmlns:a16="http://schemas.microsoft.com/office/drawing/2014/main" id="{461C6DB9-088F-00DA-F353-66BB70CB1E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92275" y="908050"/>
            <a:ext cx="6400800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buFontTx/>
              <a:buNone/>
            </a:pPr>
            <a:r>
              <a:rPr lang="es-ES_tradnl" altLang="es-ES" sz="3600" b="1"/>
              <a:t>PERFIL DEL EMPRESARIO</a:t>
            </a:r>
            <a:endParaRPr lang="es-PE" altLang="es-ES" sz="3600" b="1"/>
          </a:p>
        </p:txBody>
      </p:sp>
      <p:sp>
        <p:nvSpPr>
          <p:cNvPr id="4101" name="CuadroTexto 1">
            <a:extLst>
              <a:ext uri="{FF2B5EF4-FFF2-40B4-BE49-F238E27FC236}">
                <a16:creationId xmlns:a16="http://schemas.microsoft.com/office/drawing/2014/main" id="{97458002-0B6A-5D37-9D6B-2697E01B80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01950" y="1598613"/>
            <a:ext cx="40465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s-PE" altLang="es-PE"/>
              <a:t>Prof. Freddy Hervias Vargas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3955" grpId="0"/>
      <p:bldP spid="25395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ítulo 1">
            <a:extLst>
              <a:ext uri="{FF2B5EF4-FFF2-40B4-BE49-F238E27FC236}">
                <a16:creationId xmlns:a16="http://schemas.microsoft.com/office/drawing/2014/main" id="{45E510E2-5372-CC67-748B-0AB9559C4D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620713"/>
            <a:ext cx="7772400" cy="1143000"/>
          </a:xfrm>
        </p:spPr>
        <p:txBody>
          <a:bodyPr/>
          <a:lstStyle/>
          <a:p>
            <a:pPr algn="r"/>
            <a:r>
              <a:rPr lang="es-ES" altLang="es-PE" sz="3600"/>
              <a:t>Que aprenderemos</a:t>
            </a:r>
          </a:p>
        </p:txBody>
      </p:sp>
      <p:sp>
        <p:nvSpPr>
          <p:cNvPr id="6147" name="Marcador de texto 2">
            <a:extLst>
              <a:ext uri="{FF2B5EF4-FFF2-40B4-BE49-F238E27FC236}">
                <a16:creationId xmlns:a16="http://schemas.microsoft.com/office/drawing/2014/main" id="{75B19ED8-3E67-7796-AF52-E5034544B7DA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685800" y="2420938"/>
            <a:ext cx="7486650" cy="3675062"/>
          </a:xfrm>
        </p:spPr>
        <p:txBody>
          <a:bodyPr/>
          <a:lstStyle/>
          <a:p>
            <a:pPr algn="just"/>
            <a:r>
              <a:rPr lang="es-ES" altLang="es-PE"/>
              <a:t>Entenderemos a importancia de ser emprendedor en tu vida.</a:t>
            </a:r>
          </a:p>
          <a:p>
            <a:pPr algn="just"/>
            <a:r>
              <a:rPr lang="es-ES" altLang="es-PE"/>
              <a:t>Reconoceremos que características son necesarias para ser un buen empresario y cómo explotarlas mejor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5190CEEB-6E78-A340-2295-9D3FB4154F2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16013" y="981075"/>
            <a:ext cx="7772400" cy="1143000"/>
          </a:xfrm>
        </p:spPr>
        <p:txBody>
          <a:bodyPr/>
          <a:lstStyle/>
          <a:p>
            <a:pPr eaLnBrk="1" hangingPunct="1"/>
            <a:r>
              <a:rPr lang="es-ES_tradnl" altLang="es-ES" sz="4000" b="1"/>
              <a:t>Compartamos nuestros conocimientos</a:t>
            </a:r>
            <a:endParaRPr lang="es-PE" altLang="es-ES" sz="4000" b="1"/>
          </a:p>
        </p:txBody>
      </p:sp>
      <p:sp>
        <p:nvSpPr>
          <p:cNvPr id="256003" name="Rectangle 3">
            <a:extLst>
              <a:ext uri="{FF2B5EF4-FFF2-40B4-BE49-F238E27FC236}">
                <a16:creationId xmlns:a16="http://schemas.microsoft.com/office/drawing/2014/main" id="{5EC7923B-F6E9-D195-27F6-94BA133A284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4213" y="2565400"/>
            <a:ext cx="7772400" cy="4114800"/>
          </a:xfrm>
        </p:spPr>
        <p:txBody>
          <a:bodyPr/>
          <a:lstStyle/>
          <a:p>
            <a:pPr eaLnBrk="1" hangingPunct="1"/>
            <a:r>
              <a:rPr lang="es-ES_tradnl" altLang="es-ES"/>
              <a:t>¿Todos los empresarios son iguales?</a:t>
            </a:r>
          </a:p>
          <a:p>
            <a:pPr eaLnBrk="1" hangingPunct="1"/>
            <a:r>
              <a:rPr lang="es-ES_tradnl" altLang="es-ES"/>
              <a:t>¿Hay características comunes entre</a:t>
            </a:r>
          </a:p>
          <a:p>
            <a:pPr eaLnBrk="1" hangingPunct="1">
              <a:buFontTx/>
              <a:buNone/>
            </a:pPr>
            <a:r>
              <a:rPr lang="es-ES_tradnl" altLang="es-ES"/>
              <a:t>     todos los empresarios exitosos?</a:t>
            </a:r>
          </a:p>
          <a:p>
            <a:pPr eaLnBrk="1" hangingPunct="1"/>
            <a:r>
              <a:rPr lang="es-ES_tradnl" altLang="es-ES"/>
              <a:t>¿Cómo se puede preparar uno para ser    </a:t>
            </a:r>
          </a:p>
          <a:p>
            <a:pPr eaLnBrk="1" hangingPunct="1">
              <a:buFontTx/>
              <a:buNone/>
            </a:pPr>
            <a:r>
              <a:rPr lang="es-ES_tradnl" altLang="es-ES"/>
              <a:t>     un empresario exitoso?</a:t>
            </a:r>
          </a:p>
          <a:p>
            <a:pPr eaLnBrk="1" hangingPunct="1">
              <a:buFontTx/>
              <a:buNone/>
            </a:pPr>
            <a:endParaRPr lang="es-PE" altLang="es-E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0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Imagen 4">
            <a:extLst>
              <a:ext uri="{FF2B5EF4-FFF2-40B4-BE49-F238E27FC236}">
                <a16:creationId xmlns:a16="http://schemas.microsoft.com/office/drawing/2014/main" id="{9DA0820B-395C-8796-516A-E76CACDA82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115888"/>
            <a:ext cx="7685087" cy="6481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AA88C997-C526-3008-A45C-CE16EC569B0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42988" y="476250"/>
            <a:ext cx="7772400" cy="1143000"/>
          </a:xfrm>
        </p:spPr>
        <p:txBody>
          <a:bodyPr/>
          <a:lstStyle/>
          <a:p>
            <a:pPr eaLnBrk="1" hangingPunct="1"/>
            <a:r>
              <a:rPr lang="es-ES_tradnl" altLang="es-ES" sz="4000" b="1"/>
              <a:t>Emprendimiento</a:t>
            </a:r>
            <a:endParaRPr lang="es-PE" altLang="es-ES" sz="4000" b="1"/>
          </a:p>
        </p:txBody>
      </p:sp>
      <p:pic>
        <p:nvPicPr>
          <p:cNvPr id="258051" name="Picture 3" descr="CAPITULO 02 - 05 EMPRENDIMIENTO">
            <a:extLst>
              <a:ext uri="{FF2B5EF4-FFF2-40B4-BE49-F238E27FC236}">
                <a16:creationId xmlns:a16="http://schemas.microsoft.com/office/drawing/2014/main" id="{2D7838A1-B516-8A98-C4A7-635B676E60FC}"/>
              </a:ext>
            </a:extLst>
          </p:cNvPr>
          <p:cNvPicPr>
            <a:picLocks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07100" y="2971800"/>
            <a:ext cx="3136900" cy="3886200"/>
          </a:xfrm>
          <a:noFill/>
        </p:spPr>
      </p:pic>
      <p:sp>
        <p:nvSpPr>
          <p:cNvPr id="10244" name="Text Box 4">
            <a:extLst>
              <a:ext uri="{FF2B5EF4-FFF2-40B4-BE49-F238E27FC236}">
                <a16:creationId xmlns:a16="http://schemas.microsoft.com/office/drawing/2014/main" id="{6B0794EE-5D96-B4B7-BFED-1AE43C22FC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6713" y="1981200"/>
            <a:ext cx="1944687" cy="1338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ES" sz="1800" b="1"/>
              <a:t>  Es el desarrollo de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ES" sz="1800" b="1"/>
              <a:t>un proyecto</a:t>
            </a:r>
          </a:p>
          <a:p>
            <a:pPr>
              <a:spcBef>
                <a:spcPct val="50000"/>
              </a:spcBef>
              <a:buFontTx/>
              <a:buNone/>
            </a:pPr>
            <a:endParaRPr lang="es-PE" altLang="es-ES" sz="1800" b="1"/>
          </a:p>
        </p:txBody>
      </p:sp>
      <p:sp>
        <p:nvSpPr>
          <p:cNvPr id="10245" name="AutoShape 5">
            <a:extLst>
              <a:ext uri="{FF2B5EF4-FFF2-40B4-BE49-F238E27FC236}">
                <a16:creationId xmlns:a16="http://schemas.microsoft.com/office/drawing/2014/main" id="{282F6202-723F-583B-3240-BAEB4A5A75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63938" y="2133600"/>
            <a:ext cx="1008062" cy="431800"/>
          </a:xfrm>
          <a:prstGeom prst="rightArrow">
            <a:avLst>
              <a:gd name="adj1" fmla="val 50000"/>
              <a:gd name="adj2" fmla="val 58364"/>
            </a:avLst>
          </a:prstGeom>
          <a:solidFill>
            <a:srgbClr val="1826A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ES" sz="2400"/>
          </a:p>
        </p:txBody>
      </p:sp>
      <p:sp>
        <p:nvSpPr>
          <p:cNvPr id="258054" name="Text Box 6">
            <a:extLst>
              <a:ext uri="{FF2B5EF4-FFF2-40B4-BE49-F238E27FC236}">
                <a16:creationId xmlns:a16="http://schemas.microsoft.com/office/drawing/2014/main" id="{34A1A4AF-42E6-C571-E1F0-9B32FC1666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0" y="3200400"/>
            <a:ext cx="3548063" cy="301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Font typeface="Times" panose="02020603050405020304" pitchFamily="18" charset="0"/>
              <a:buNone/>
            </a:pPr>
            <a:r>
              <a:rPr lang="es-ES_tradnl" altLang="es-ES" sz="2400" b="1">
                <a:solidFill>
                  <a:srgbClr val="FB7835"/>
                </a:solidFill>
              </a:rPr>
              <a:t>Caracter</a:t>
            </a:r>
            <a:r>
              <a:rPr lang="es-ES_tradnl" altLang="ja-JP" sz="2400" b="1">
                <a:solidFill>
                  <a:srgbClr val="FB7835"/>
                </a:solidFill>
              </a:rPr>
              <a:t>ísticas del emprendedor</a:t>
            </a:r>
            <a:endParaRPr lang="es-ES_tradnl" altLang="es-ES" sz="2400"/>
          </a:p>
          <a:p>
            <a:pPr>
              <a:lnSpc>
                <a:spcPct val="70000"/>
              </a:lnSpc>
              <a:spcBef>
                <a:spcPct val="50000"/>
              </a:spcBef>
              <a:buFont typeface="Times" panose="02020603050405020304" pitchFamily="18" charset="0"/>
              <a:buChar char="•"/>
            </a:pPr>
            <a:r>
              <a:rPr lang="es-ES_tradnl" altLang="es-ES" sz="2400"/>
              <a:t> Creativo</a:t>
            </a:r>
          </a:p>
          <a:p>
            <a:pPr>
              <a:lnSpc>
                <a:spcPct val="70000"/>
              </a:lnSpc>
              <a:spcBef>
                <a:spcPct val="50000"/>
              </a:spcBef>
              <a:buFont typeface="Times" panose="02020603050405020304" pitchFamily="18" charset="0"/>
              <a:buChar char="•"/>
            </a:pPr>
            <a:r>
              <a:rPr lang="es-ES_tradnl" altLang="es-ES" sz="2400"/>
              <a:t> Asume riesgos</a:t>
            </a:r>
          </a:p>
          <a:p>
            <a:pPr>
              <a:lnSpc>
                <a:spcPct val="70000"/>
              </a:lnSpc>
              <a:spcBef>
                <a:spcPct val="50000"/>
              </a:spcBef>
              <a:buFont typeface="Times" panose="02020603050405020304" pitchFamily="18" charset="0"/>
              <a:buChar char="•"/>
            </a:pPr>
            <a:r>
              <a:rPr lang="es-ES_tradnl" altLang="es-ES" sz="2400"/>
              <a:t> No teme al fracaso</a:t>
            </a:r>
          </a:p>
          <a:p>
            <a:pPr>
              <a:lnSpc>
                <a:spcPct val="70000"/>
              </a:lnSpc>
              <a:spcBef>
                <a:spcPct val="50000"/>
              </a:spcBef>
              <a:buFont typeface="Times" panose="02020603050405020304" pitchFamily="18" charset="0"/>
              <a:buChar char="•"/>
            </a:pPr>
            <a:r>
              <a:rPr lang="es-ES_tradnl" altLang="es-ES" sz="2400"/>
              <a:t> Confía en sí mismo</a:t>
            </a:r>
          </a:p>
          <a:p>
            <a:pPr>
              <a:lnSpc>
                <a:spcPct val="70000"/>
              </a:lnSpc>
              <a:spcBef>
                <a:spcPct val="50000"/>
              </a:spcBef>
              <a:buFont typeface="Times" panose="02020603050405020304" pitchFamily="18" charset="0"/>
              <a:buChar char="•"/>
            </a:pPr>
            <a:r>
              <a:rPr lang="es-ES_tradnl" altLang="es-ES" sz="2400"/>
              <a:t> Líder</a:t>
            </a:r>
            <a:endParaRPr lang="es-PE" altLang="es-ES" sz="2400"/>
          </a:p>
        </p:txBody>
      </p:sp>
      <p:sp>
        <p:nvSpPr>
          <p:cNvPr id="10247" name="Text Box 7">
            <a:extLst>
              <a:ext uri="{FF2B5EF4-FFF2-40B4-BE49-F238E27FC236}">
                <a16:creationId xmlns:a16="http://schemas.microsoft.com/office/drawing/2014/main" id="{699F13D2-38CE-2CA5-3D01-8BA87DBB36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24300" y="45085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s-PE" altLang="es-ES" sz="2400"/>
          </a:p>
        </p:txBody>
      </p:sp>
      <p:sp>
        <p:nvSpPr>
          <p:cNvPr id="10248" name="Rectangle 8">
            <a:extLst>
              <a:ext uri="{FF2B5EF4-FFF2-40B4-BE49-F238E27FC236}">
                <a16:creationId xmlns:a16="http://schemas.microsoft.com/office/drawing/2014/main" id="{E6153F2A-8BDF-393A-FAED-3A926846D1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24400" y="2057400"/>
            <a:ext cx="3733800" cy="533400"/>
          </a:xfrm>
          <a:prstGeom prst="rect">
            <a:avLst/>
          </a:prstGeom>
          <a:solidFill>
            <a:srgbClr val="FB7835"/>
          </a:solidFill>
          <a:ln w="12700">
            <a:solidFill>
              <a:srgbClr val="1826A6"/>
            </a:solidFill>
            <a:prstDash val="dash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ES" sz="2400"/>
          </a:p>
        </p:txBody>
      </p:sp>
      <p:sp>
        <p:nvSpPr>
          <p:cNvPr id="10249" name="Rectangle 9">
            <a:extLst>
              <a:ext uri="{FF2B5EF4-FFF2-40B4-BE49-F238E27FC236}">
                <a16:creationId xmlns:a16="http://schemas.microsoft.com/office/drawing/2014/main" id="{25D3990B-BDD9-6A00-8860-7B75FA4A00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32338" y="2133600"/>
            <a:ext cx="37846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80000"/>
              </a:lnSpc>
              <a:buFontTx/>
              <a:buNone/>
            </a:pPr>
            <a:r>
              <a:rPr lang="es-ES_tradnl" altLang="es-ES" sz="2000">
                <a:solidFill>
                  <a:schemeClr val="bg1"/>
                </a:solidFill>
              </a:rPr>
              <a:t>Fin económico, social o político.</a:t>
            </a:r>
            <a:endParaRPr lang="es-ES_tradnl" altLang="es-ES" sz="240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5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5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8054" grpId="0" build="allAtOnce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ítulo 1">
            <a:extLst>
              <a:ext uri="{FF2B5EF4-FFF2-40B4-BE49-F238E27FC236}">
                <a16:creationId xmlns:a16="http://schemas.microsoft.com/office/drawing/2014/main" id="{55DB4143-C14E-F289-A87C-10699C0815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0113" y="476250"/>
            <a:ext cx="7772400" cy="1143000"/>
          </a:xfrm>
        </p:spPr>
        <p:txBody>
          <a:bodyPr/>
          <a:lstStyle/>
          <a:p>
            <a:pPr algn="r"/>
            <a:r>
              <a:rPr lang="es-ES" altLang="es-PE" sz="3600" b="1"/>
              <a:t>Actividades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67C5D9B-23A8-8633-AE18-DE6F900EFEEE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900113" y="1844675"/>
            <a:ext cx="7629525" cy="4556125"/>
          </a:xfrm>
        </p:spPr>
        <p:txBody>
          <a:bodyPr/>
          <a:lstStyle/>
          <a:p>
            <a:pPr algn="just">
              <a:buFontTx/>
              <a:buAutoNum type="arabicPeriod"/>
              <a:defRPr/>
            </a:pPr>
            <a:r>
              <a:rPr lang="es-ES" sz="1800" dirty="0"/>
              <a:t>En grupo: Comenta con tus compañeros ejemplos de personas que conozcan y a las que les haya ido muy bien o muy mal en una empresa por haber tomado buenas o malas decisiones. En el caso del negocio que no tuvo éxito, discute en grupo si se hubiese podido tomar otras decisiones para evitar el fracaso.</a:t>
            </a:r>
          </a:p>
          <a:p>
            <a:pPr algn="just">
              <a:buFontTx/>
              <a:buAutoNum type="arabicPeriod"/>
              <a:defRPr/>
            </a:pPr>
            <a:r>
              <a:rPr lang="es-ES" sz="1800" dirty="0"/>
              <a:t>No siempre las decisiones racionales son decisiones informadas. Para entenderlo mejor imagina la siguiente situación: un día vas a la bodega a comprar dos pilas pequeñas. La persona encargada de la tienda te da a elegir entre dos juegos de pilas: uno de marca conocida y otro, mucho más barato, de marca desconocida. Guiándote por el precio decides comprar las pilas de marca desconocida, pero tras dos horas de uso se gastan completamente.</a:t>
            </a:r>
          </a:p>
          <a:p>
            <a:pPr marL="357188" indent="0" algn="just">
              <a:buFontTx/>
              <a:buNone/>
              <a:defRPr/>
            </a:pPr>
            <a:r>
              <a:rPr lang="es-ES" sz="1800" dirty="0"/>
              <a:t>¿Fue tu compra una decisión racional? ¿Qué fue lo que falló?. Describe otra situación en la que una persona toma una decisión racional, pero no completamente informada.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Imagen 4">
            <a:extLst>
              <a:ext uri="{FF2B5EF4-FFF2-40B4-BE49-F238E27FC236}">
                <a16:creationId xmlns:a16="http://schemas.microsoft.com/office/drawing/2014/main" id="{058999D3-28B1-54CD-4C88-48D4C3E001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8"/>
          <a:stretch>
            <a:fillRect/>
          </a:stretch>
        </p:blipFill>
        <p:spPr bwMode="auto">
          <a:xfrm>
            <a:off x="1042988" y="260350"/>
            <a:ext cx="6792912" cy="612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9E4ED269-1F93-E123-2739-FFCB006CCA8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60450" y="333375"/>
            <a:ext cx="8388350" cy="1143000"/>
          </a:xfrm>
        </p:spPr>
        <p:txBody>
          <a:bodyPr/>
          <a:lstStyle/>
          <a:p>
            <a:pPr eaLnBrk="1" hangingPunct="1"/>
            <a:r>
              <a:rPr lang="es-ES_tradnl" altLang="es-ES" sz="4000" b="1"/>
              <a:t>Características </a:t>
            </a:r>
            <a:br>
              <a:rPr lang="es-ES_tradnl" altLang="es-ES" sz="4000" b="1"/>
            </a:br>
            <a:r>
              <a:rPr lang="es-ES_tradnl" altLang="es-ES" sz="4000" b="1"/>
              <a:t>empresariales personales</a:t>
            </a:r>
            <a:endParaRPr lang="es-PE" altLang="es-ES" sz="4000"/>
          </a:p>
        </p:txBody>
      </p:sp>
      <p:sp>
        <p:nvSpPr>
          <p:cNvPr id="260099" name="Text Box 3">
            <a:extLst>
              <a:ext uri="{FF2B5EF4-FFF2-40B4-BE49-F238E27FC236}">
                <a16:creationId xmlns:a16="http://schemas.microsoft.com/office/drawing/2014/main" id="{328A6F8A-4F48-7D6A-8BEE-5688C59955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9950" y="2014538"/>
            <a:ext cx="6470650" cy="476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s-ES_tradnl" altLang="es-ES" sz="2400" b="1"/>
              <a:t>1. Establecer metas:</a:t>
            </a:r>
            <a:r>
              <a:rPr lang="es-ES_tradnl" altLang="es-ES" sz="2400"/>
              <a:t> ¿A dónde quiero llegar?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None/>
            </a:pPr>
            <a:endParaRPr lang="es-ES_tradnl" altLang="es-ES" sz="2400"/>
          </a:p>
          <a:p>
            <a:pPr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s-ES_tradnl" altLang="es-ES" sz="2400" b="1"/>
              <a:t>2.</a:t>
            </a:r>
            <a:r>
              <a:rPr lang="es-ES_tradnl" altLang="es-ES" sz="2400"/>
              <a:t> </a:t>
            </a:r>
            <a:r>
              <a:rPr lang="es-ES_tradnl" altLang="es-ES" sz="2400" b="1"/>
              <a:t>Ser persistente:</a:t>
            </a:r>
            <a:r>
              <a:rPr lang="es-ES_tradnl" altLang="es-ES" sz="2400"/>
              <a:t> Afrontar retos.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None/>
            </a:pPr>
            <a:endParaRPr lang="es-ES_tradnl" altLang="es-ES" sz="2400"/>
          </a:p>
          <a:p>
            <a:pPr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s-ES_tradnl" altLang="es-ES" sz="2400" b="1"/>
              <a:t>3.</a:t>
            </a:r>
            <a:r>
              <a:rPr lang="es-ES_tradnl" altLang="es-ES" sz="2400"/>
              <a:t> </a:t>
            </a:r>
            <a:r>
              <a:rPr lang="es-ES_tradnl" altLang="es-ES" sz="2400" b="1"/>
              <a:t>Correr riesgos moderados:</a:t>
            </a:r>
            <a:r>
              <a:rPr lang="es-ES_tradnl" altLang="es-ES" sz="2400"/>
              <a:t> 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s-ES_tradnl" altLang="es-ES" sz="2400"/>
              <a:t>    Calcular los riesgos para 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s-ES_tradnl" altLang="es-ES" sz="2400"/>
              <a:t>    hacerlos predecibles.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None/>
            </a:pPr>
            <a:endParaRPr lang="es-ES_tradnl" altLang="es-ES" sz="2400"/>
          </a:p>
          <a:p>
            <a:pPr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s-ES_tradnl" altLang="es-ES" sz="2400" b="1"/>
              <a:t>4.</a:t>
            </a:r>
            <a:r>
              <a:rPr lang="es-ES_tradnl" altLang="es-ES" sz="2400"/>
              <a:t> </a:t>
            </a:r>
            <a:r>
              <a:rPr lang="es-ES_tradnl" altLang="es-ES" sz="2400" b="1"/>
              <a:t>Planificación:</a:t>
            </a:r>
            <a:r>
              <a:rPr lang="es-ES_tradnl" altLang="es-ES" sz="2400"/>
              <a:t> Definir el camino 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s-ES_tradnl" altLang="es-ES" sz="2400"/>
              <a:t>    para alcanzar la meta. 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None/>
            </a:pPr>
            <a:endParaRPr lang="es-ES_tradnl" altLang="es-ES" sz="2400"/>
          </a:p>
          <a:p>
            <a:pPr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s-ES_tradnl" altLang="es-ES" sz="2400" b="1"/>
              <a:t>5.</a:t>
            </a:r>
            <a:r>
              <a:rPr lang="es-ES_tradnl" altLang="es-ES" sz="2400"/>
              <a:t> </a:t>
            </a:r>
            <a:r>
              <a:rPr lang="es-ES_tradnl" altLang="es-ES" sz="2400" b="1"/>
              <a:t>Autoconfianza:</a:t>
            </a:r>
            <a:r>
              <a:rPr lang="es-ES_tradnl" altLang="es-ES" sz="2400"/>
              <a:t> Conocerse a sí 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s-ES_tradnl" altLang="es-ES" sz="2400"/>
              <a:t>    mismo.</a:t>
            </a:r>
            <a:endParaRPr lang="es-PE" altLang="es-ES" sz="2400"/>
          </a:p>
          <a:p>
            <a:pPr>
              <a:lnSpc>
                <a:spcPct val="80000"/>
              </a:lnSpc>
              <a:spcBef>
                <a:spcPct val="0"/>
              </a:spcBef>
              <a:buFontTx/>
              <a:buNone/>
            </a:pPr>
            <a:endParaRPr lang="es-PE" altLang="es-ES" sz="2400"/>
          </a:p>
          <a:p>
            <a:pPr>
              <a:lnSpc>
                <a:spcPct val="80000"/>
              </a:lnSpc>
              <a:spcBef>
                <a:spcPct val="0"/>
              </a:spcBef>
              <a:buFontTx/>
              <a:buNone/>
            </a:pPr>
            <a:endParaRPr lang="es-PE" altLang="es-ES" sz="2400"/>
          </a:p>
          <a:p>
            <a:pPr>
              <a:lnSpc>
                <a:spcPct val="80000"/>
              </a:lnSpc>
              <a:spcBef>
                <a:spcPct val="0"/>
              </a:spcBef>
              <a:buFontTx/>
              <a:buNone/>
            </a:pPr>
            <a:endParaRPr lang="es-PE" altLang="es-ES" sz="2400"/>
          </a:p>
        </p:txBody>
      </p:sp>
      <p:pic>
        <p:nvPicPr>
          <p:cNvPr id="14340" name="Picture 4" descr="estats">
            <a:extLst>
              <a:ext uri="{FF2B5EF4-FFF2-40B4-BE49-F238E27FC236}">
                <a16:creationId xmlns:a16="http://schemas.microsoft.com/office/drawing/2014/main" id="{81D334E5-1EDC-A462-1E03-C0F301CFCC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3692525"/>
            <a:ext cx="3200400" cy="316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0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0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0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09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09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0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0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0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09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09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0099" grpId="0" build="allAtOnce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4E3F2776-F167-5FD3-6E92-7A1D98030A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248400"/>
            <a:ext cx="2362200" cy="6096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ES" sz="2400"/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7A00F51B-F12F-E08A-E952-ECBE0C8065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81800" y="4114800"/>
            <a:ext cx="2362200" cy="27432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ES" sz="2400"/>
          </a:p>
        </p:txBody>
      </p:sp>
      <p:sp>
        <p:nvSpPr>
          <p:cNvPr id="262148" name="Rectangle 4">
            <a:extLst>
              <a:ext uri="{FF2B5EF4-FFF2-40B4-BE49-F238E27FC236}">
                <a16:creationId xmlns:a16="http://schemas.microsoft.com/office/drawing/2014/main" id="{C140F281-5E73-0E36-99ED-644A63D53387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2209800"/>
            <a:ext cx="5867400" cy="4032250"/>
          </a:xfrm>
        </p:spPr>
        <p:txBody>
          <a:bodyPr/>
          <a:lstStyle/>
          <a:p>
            <a:pPr marL="609600" indent="-609600" eaLnBrk="1" hangingPunct="1">
              <a:lnSpc>
                <a:spcPct val="70000"/>
              </a:lnSpc>
              <a:buFontTx/>
              <a:buNone/>
            </a:pPr>
            <a:r>
              <a:rPr lang="es-ES_tradnl" altLang="es-ES" sz="2300" b="1"/>
              <a:t>6.</a:t>
            </a:r>
            <a:r>
              <a:rPr lang="es-ES_tradnl" altLang="es-ES" sz="2300"/>
              <a:t> </a:t>
            </a:r>
            <a:r>
              <a:rPr lang="es-ES_tradnl" altLang="es-ES" sz="2300" b="1"/>
              <a:t>Búsqueda de oportunidades:</a:t>
            </a:r>
            <a:endParaRPr lang="es-ES_tradnl" altLang="es-ES" sz="2300"/>
          </a:p>
          <a:p>
            <a:pPr marL="609600" indent="-609600" eaLnBrk="1" hangingPunct="1">
              <a:lnSpc>
                <a:spcPct val="50000"/>
              </a:lnSpc>
              <a:buFontTx/>
              <a:buNone/>
            </a:pPr>
            <a:r>
              <a:rPr lang="es-ES_tradnl" altLang="es-ES" sz="2300"/>
              <a:t>    De negocios y afines.</a:t>
            </a:r>
          </a:p>
          <a:p>
            <a:pPr marL="609600" indent="-609600" eaLnBrk="1" hangingPunct="1">
              <a:lnSpc>
                <a:spcPct val="50000"/>
              </a:lnSpc>
              <a:buFontTx/>
              <a:buNone/>
            </a:pPr>
            <a:endParaRPr lang="es-ES_tradnl" altLang="es-ES" sz="2300"/>
          </a:p>
          <a:p>
            <a:pPr marL="609600" indent="-609600" eaLnBrk="1" hangingPunct="1">
              <a:lnSpc>
                <a:spcPct val="50000"/>
              </a:lnSpc>
              <a:buFontTx/>
              <a:buNone/>
            </a:pPr>
            <a:r>
              <a:rPr lang="es-ES_tradnl" altLang="es-ES" sz="2300" b="1"/>
              <a:t>7. Cumplimiento de contratos:</a:t>
            </a:r>
            <a:r>
              <a:rPr lang="es-ES_tradnl" altLang="es-ES" sz="2300"/>
              <a:t> </a:t>
            </a:r>
          </a:p>
          <a:p>
            <a:pPr marL="609600" indent="-609600" eaLnBrk="1" hangingPunct="1">
              <a:lnSpc>
                <a:spcPct val="60000"/>
              </a:lnSpc>
              <a:buFontTx/>
              <a:buNone/>
            </a:pPr>
            <a:r>
              <a:rPr lang="es-ES_tradnl" altLang="es-ES" sz="2300"/>
              <a:t>    Asumir las responsabilidades.</a:t>
            </a:r>
          </a:p>
          <a:p>
            <a:pPr marL="609600" indent="-609600" eaLnBrk="1" hangingPunct="1">
              <a:lnSpc>
                <a:spcPct val="50000"/>
              </a:lnSpc>
              <a:buFontTx/>
              <a:buNone/>
            </a:pPr>
            <a:endParaRPr lang="es-ES_tradnl" altLang="es-ES" sz="2300"/>
          </a:p>
          <a:p>
            <a:pPr marL="609600" indent="-609600" eaLnBrk="1" hangingPunct="1">
              <a:lnSpc>
                <a:spcPct val="70000"/>
              </a:lnSpc>
              <a:buFontTx/>
              <a:buNone/>
            </a:pPr>
            <a:r>
              <a:rPr lang="es-ES_tradnl" altLang="es-ES" sz="2300" b="1"/>
              <a:t>8. Demanda por calidad y </a:t>
            </a:r>
          </a:p>
          <a:p>
            <a:pPr marL="609600" indent="-609600" eaLnBrk="1" hangingPunct="1">
              <a:lnSpc>
                <a:spcPct val="70000"/>
              </a:lnSpc>
              <a:buFontTx/>
              <a:buNone/>
            </a:pPr>
            <a:r>
              <a:rPr lang="es-ES_tradnl" altLang="es-ES" sz="2300" b="1"/>
              <a:t>    eficiencia:</a:t>
            </a:r>
            <a:r>
              <a:rPr lang="es-ES_tradnl" altLang="es-ES" sz="2300"/>
              <a:t> Sobrepasar los </a:t>
            </a:r>
          </a:p>
          <a:p>
            <a:pPr marL="609600" indent="-609600" eaLnBrk="1" hangingPunct="1">
              <a:lnSpc>
                <a:spcPct val="70000"/>
              </a:lnSpc>
              <a:buFontTx/>
              <a:buNone/>
            </a:pPr>
            <a:r>
              <a:rPr lang="es-ES_tradnl" altLang="es-ES" sz="2300"/>
              <a:t>    estándares de excelencia.</a:t>
            </a:r>
          </a:p>
          <a:p>
            <a:pPr marL="609600" indent="-609600" eaLnBrk="1" hangingPunct="1">
              <a:lnSpc>
                <a:spcPct val="50000"/>
              </a:lnSpc>
              <a:buFontTx/>
              <a:buNone/>
            </a:pPr>
            <a:endParaRPr lang="es-ES_tradnl" altLang="es-ES" sz="2300"/>
          </a:p>
          <a:p>
            <a:pPr marL="609600" indent="-609600" eaLnBrk="1" hangingPunct="1">
              <a:lnSpc>
                <a:spcPct val="60000"/>
              </a:lnSpc>
              <a:buFontTx/>
              <a:buNone/>
            </a:pPr>
            <a:r>
              <a:rPr lang="es-ES_tradnl" altLang="es-ES" sz="2300" b="1"/>
              <a:t>9. Búsqueda de información:</a:t>
            </a:r>
            <a:r>
              <a:rPr lang="es-ES_tradnl" altLang="es-ES" sz="2300"/>
              <a:t> </a:t>
            </a:r>
          </a:p>
          <a:p>
            <a:pPr marL="609600" indent="-609600" eaLnBrk="1" hangingPunct="1">
              <a:lnSpc>
                <a:spcPct val="60000"/>
              </a:lnSpc>
              <a:buFontTx/>
              <a:buNone/>
            </a:pPr>
            <a:r>
              <a:rPr lang="es-ES_tradnl" altLang="es-ES" sz="2300"/>
              <a:t>    Saber dónde y cómo buscar  </a:t>
            </a:r>
          </a:p>
          <a:p>
            <a:pPr marL="609600" indent="-609600" eaLnBrk="1" hangingPunct="1">
              <a:lnSpc>
                <a:spcPct val="60000"/>
              </a:lnSpc>
              <a:buFontTx/>
              <a:buNone/>
            </a:pPr>
            <a:r>
              <a:rPr lang="es-ES_tradnl" altLang="es-ES" sz="2300"/>
              <a:t>    información.</a:t>
            </a:r>
          </a:p>
          <a:p>
            <a:pPr marL="609600" indent="-609600" eaLnBrk="1" hangingPunct="1">
              <a:lnSpc>
                <a:spcPct val="50000"/>
              </a:lnSpc>
              <a:buFontTx/>
              <a:buNone/>
            </a:pPr>
            <a:endParaRPr lang="es-ES_tradnl" altLang="es-ES" sz="2300"/>
          </a:p>
          <a:p>
            <a:pPr marL="609600" indent="-609600" eaLnBrk="1" hangingPunct="1">
              <a:lnSpc>
                <a:spcPct val="70000"/>
              </a:lnSpc>
              <a:buFontTx/>
              <a:buNone/>
            </a:pPr>
            <a:r>
              <a:rPr lang="es-ES_tradnl" altLang="es-ES" sz="2300" b="1"/>
              <a:t>10.Redes de apoyo:</a:t>
            </a:r>
            <a:r>
              <a:rPr lang="es-ES_tradnl" altLang="es-ES" sz="2300"/>
              <a:t> </a:t>
            </a:r>
          </a:p>
          <a:p>
            <a:pPr marL="609600" indent="-609600" eaLnBrk="1" hangingPunct="1">
              <a:lnSpc>
                <a:spcPct val="70000"/>
              </a:lnSpc>
              <a:buFontTx/>
              <a:buNone/>
            </a:pPr>
            <a:r>
              <a:rPr lang="es-ES_tradnl" altLang="es-ES" sz="2300"/>
              <a:t>     Nadie es autosuficiente.</a:t>
            </a:r>
            <a:endParaRPr lang="es-PE" altLang="es-ES" sz="2400"/>
          </a:p>
        </p:txBody>
      </p:sp>
      <p:sp>
        <p:nvSpPr>
          <p:cNvPr id="16389" name="Rectangle 5">
            <a:extLst>
              <a:ext uri="{FF2B5EF4-FFF2-40B4-BE49-F238E27FC236}">
                <a16:creationId xmlns:a16="http://schemas.microsoft.com/office/drawing/2014/main" id="{256FFE75-109E-D7DE-EA32-3239CE4D899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60450" y="333375"/>
            <a:ext cx="8388350" cy="1143000"/>
          </a:xfrm>
          <a:noFill/>
        </p:spPr>
        <p:txBody>
          <a:bodyPr/>
          <a:lstStyle/>
          <a:p>
            <a:pPr eaLnBrk="1" hangingPunct="1"/>
            <a:r>
              <a:rPr lang="es-ES_tradnl" altLang="es-ES" sz="4000" b="1"/>
              <a:t>Características </a:t>
            </a:r>
            <a:br>
              <a:rPr lang="es-ES_tradnl" altLang="es-ES" sz="4000" b="1"/>
            </a:br>
            <a:r>
              <a:rPr lang="es-ES_tradnl" altLang="es-ES" sz="4000" b="1"/>
              <a:t>empresariales personales</a:t>
            </a:r>
            <a:endParaRPr lang="es-PE" altLang="es-ES" sz="4000"/>
          </a:p>
        </p:txBody>
      </p:sp>
      <p:pic>
        <p:nvPicPr>
          <p:cNvPr id="16390" name="Picture 6" descr="cuadro">
            <a:extLst>
              <a:ext uri="{FF2B5EF4-FFF2-40B4-BE49-F238E27FC236}">
                <a16:creationId xmlns:a16="http://schemas.microsoft.com/office/drawing/2014/main" id="{426E9646-721F-D0E5-6CEA-80ED0B11B7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2568575"/>
            <a:ext cx="3733800" cy="3252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4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4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4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4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4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4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4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48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2148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A8A8177-EA4F-6A31-8670-B49C3E1815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1550" y="1412875"/>
            <a:ext cx="7772400" cy="4114800"/>
          </a:xfrm>
        </p:spPr>
        <p:txBody>
          <a:bodyPr/>
          <a:lstStyle/>
          <a:p>
            <a:pPr algn="just">
              <a:defRPr/>
            </a:pPr>
            <a:r>
              <a:rPr lang="es-ES" sz="1900" dirty="0"/>
              <a:t>Lee atentamente el listado de las características empresariales personales. Escoge cuatro con las que consideres que estés más familiarizado. ¿Por qué?.</a:t>
            </a:r>
          </a:p>
          <a:p>
            <a:pPr algn="just">
              <a:defRPr/>
            </a:pPr>
            <a:r>
              <a:rPr lang="es-ES" sz="1900" dirty="0"/>
              <a:t>Observa los rasgos empresariales que propone el Consejo Nacional de Educación Económica de Estados Unidos. Analiza con tus compañeros cada uno de ellos.</a:t>
            </a:r>
          </a:p>
          <a:p>
            <a:pPr marL="0" indent="0" algn="just">
              <a:buFontTx/>
              <a:buNone/>
              <a:defRPr/>
            </a:pPr>
            <a:r>
              <a:rPr lang="es-ES" sz="1900" b="1" dirty="0">
                <a:solidFill>
                  <a:srgbClr val="FF0000"/>
                </a:solidFill>
              </a:rPr>
              <a:t>A. Muy importante para el éxito</a:t>
            </a:r>
          </a:p>
          <a:p>
            <a:pPr algn="just">
              <a:defRPr/>
            </a:pPr>
            <a:r>
              <a:rPr lang="es-ES" sz="1900" dirty="0"/>
              <a:t>Perseverancia</a:t>
            </a:r>
          </a:p>
          <a:p>
            <a:pPr algn="just">
              <a:defRPr/>
            </a:pPr>
            <a:r>
              <a:rPr lang="es-ES" sz="1900" dirty="0"/>
              <a:t>Deseo y voluntad para tomar iniciativas</a:t>
            </a:r>
          </a:p>
          <a:p>
            <a:pPr algn="just">
              <a:defRPr/>
            </a:pPr>
            <a:r>
              <a:rPr lang="es-ES" sz="1900" dirty="0"/>
              <a:t>Competitividad</a:t>
            </a:r>
          </a:p>
          <a:p>
            <a:pPr algn="just">
              <a:defRPr/>
            </a:pPr>
            <a:r>
              <a:rPr lang="es-ES" sz="1900" dirty="0"/>
              <a:t>Auto aceptación</a:t>
            </a:r>
          </a:p>
          <a:p>
            <a:pPr algn="just">
              <a:defRPr/>
            </a:pPr>
            <a:r>
              <a:rPr lang="es-ES" sz="1900" dirty="0"/>
              <a:t>Afán de logro</a:t>
            </a:r>
          </a:p>
          <a:p>
            <a:pPr algn="just">
              <a:defRPr/>
            </a:pPr>
            <a:r>
              <a:rPr lang="es-ES" sz="1900" dirty="0"/>
              <a:t>Autoconfianza</a:t>
            </a:r>
          </a:p>
          <a:p>
            <a:pPr algn="just">
              <a:defRPr/>
            </a:pPr>
            <a:r>
              <a:rPr lang="es-ES" sz="1900" dirty="0"/>
              <a:t>Buena salud física </a:t>
            </a:r>
          </a:p>
        </p:txBody>
      </p:sp>
      <p:sp>
        <p:nvSpPr>
          <p:cNvPr id="18435" name="CuadroTexto 3">
            <a:extLst>
              <a:ext uri="{FF2B5EF4-FFF2-40B4-BE49-F238E27FC236}">
                <a16:creationId xmlns:a16="http://schemas.microsoft.com/office/drawing/2014/main" id="{390C2BFD-EA62-E0C9-B089-619158BDB9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87675" y="404813"/>
            <a:ext cx="4897438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lang="es-ES" altLang="es-PE" sz="3600" b="1">
                <a:solidFill>
                  <a:srgbClr val="FF9933"/>
                </a:solidFill>
              </a:rPr>
              <a:t>Actividades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A2393B4-3FFE-48DE-12F9-1841DD76D3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7088" y="692150"/>
            <a:ext cx="7772400" cy="5761038"/>
          </a:xfrm>
        </p:spPr>
        <p:txBody>
          <a:bodyPr/>
          <a:lstStyle/>
          <a:p>
            <a:pPr marL="0" indent="0" algn="just">
              <a:buFontTx/>
              <a:buNone/>
              <a:defRPr/>
            </a:pPr>
            <a:r>
              <a:rPr lang="es-ES" sz="1900" b="1" dirty="0">
                <a:solidFill>
                  <a:srgbClr val="FF0000"/>
                </a:solidFill>
              </a:rPr>
              <a:t>B. Importante para el éxito</a:t>
            </a:r>
          </a:p>
          <a:p>
            <a:pPr algn="just">
              <a:defRPr/>
            </a:pPr>
            <a:r>
              <a:rPr lang="es-ES" sz="1900" dirty="0"/>
              <a:t>Voluntad para asumir riesgos</a:t>
            </a:r>
          </a:p>
          <a:p>
            <a:pPr algn="just">
              <a:defRPr/>
            </a:pPr>
            <a:r>
              <a:rPr lang="es-ES" sz="1900" dirty="0"/>
              <a:t>Alto nivel de energía</a:t>
            </a:r>
          </a:p>
          <a:p>
            <a:pPr algn="just">
              <a:defRPr/>
            </a:pPr>
            <a:r>
              <a:rPr lang="es-ES" sz="1900" dirty="0"/>
              <a:t>Habilidad de llevarse bien con los empleados.</a:t>
            </a:r>
          </a:p>
          <a:p>
            <a:pPr algn="just">
              <a:defRPr/>
            </a:pPr>
            <a:r>
              <a:rPr lang="es-ES" sz="1900" dirty="0"/>
              <a:t>Versatilidad</a:t>
            </a:r>
          </a:p>
          <a:p>
            <a:pPr algn="just">
              <a:defRPr/>
            </a:pPr>
            <a:r>
              <a:rPr lang="es-ES" sz="1900" dirty="0"/>
              <a:t>Deseos de crear </a:t>
            </a:r>
          </a:p>
          <a:p>
            <a:pPr algn="just">
              <a:defRPr/>
            </a:pPr>
            <a:r>
              <a:rPr lang="es-ES" sz="1900" dirty="0"/>
              <a:t>Capacidad para innovar</a:t>
            </a:r>
          </a:p>
          <a:p>
            <a:pPr marL="0" indent="0" algn="just">
              <a:buFontTx/>
              <a:buNone/>
              <a:defRPr/>
            </a:pPr>
            <a:r>
              <a:rPr lang="es-ES" sz="1900" b="1" dirty="0">
                <a:solidFill>
                  <a:srgbClr val="FF0000"/>
                </a:solidFill>
              </a:rPr>
              <a:t>C. No importante para el éxito</a:t>
            </a:r>
          </a:p>
          <a:p>
            <a:pPr algn="just">
              <a:defRPr/>
            </a:pPr>
            <a:r>
              <a:rPr lang="es-ES" sz="1900" dirty="0"/>
              <a:t>Habilidad para motivar y conducir a las personas (liderazgo efectivo)</a:t>
            </a:r>
          </a:p>
          <a:p>
            <a:pPr algn="just">
              <a:defRPr/>
            </a:pPr>
            <a:r>
              <a:rPr lang="es-ES" sz="1900" dirty="0"/>
              <a:t>Voluntad para tolerar la incertidumbre</a:t>
            </a:r>
          </a:p>
          <a:p>
            <a:pPr algn="just">
              <a:defRPr/>
            </a:pPr>
            <a:r>
              <a:rPr lang="es-ES" sz="1900" dirty="0"/>
              <a:t>Fuerte deseo de obtener dinero</a:t>
            </a:r>
          </a:p>
          <a:p>
            <a:pPr algn="just">
              <a:defRPr/>
            </a:pPr>
            <a:r>
              <a:rPr lang="es-ES" sz="1900" dirty="0"/>
              <a:t>Paciencia</a:t>
            </a:r>
          </a:p>
          <a:p>
            <a:pPr algn="just">
              <a:defRPr/>
            </a:pPr>
            <a:r>
              <a:rPr lang="es-ES" sz="1900" dirty="0"/>
              <a:t>Ser muy organizado</a:t>
            </a:r>
          </a:p>
          <a:p>
            <a:pPr algn="just">
              <a:defRPr/>
            </a:pPr>
            <a:r>
              <a:rPr lang="es-ES" sz="1900" dirty="0"/>
              <a:t>Deseo de poder</a:t>
            </a:r>
          </a:p>
          <a:p>
            <a:pPr algn="just">
              <a:defRPr/>
            </a:pPr>
            <a:r>
              <a:rPr lang="es-ES" sz="1900" dirty="0"/>
              <a:t>Deseo de cercanía con otros.</a:t>
            </a:r>
          </a:p>
          <a:p>
            <a:pPr marL="0" indent="0" algn="just">
              <a:buFontTx/>
              <a:buNone/>
              <a:defRPr/>
            </a:pPr>
            <a:endParaRPr lang="es-ES" sz="1900" dirty="0"/>
          </a:p>
          <a:p>
            <a:pPr algn="just">
              <a:defRPr/>
            </a:pPr>
            <a:endParaRPr lang="es-ES" sz="1900" dirty="0"/>
          </a:p>
          <a:p>
            <a:pPr marL="0" indent="0">
              <a:buFontTx/>
              <a:buNone/>
              <a:defRPr/>
            </a:pPr>
            <a:endParaRPr lang="es-ES" sz="1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aulaempresa">
  <a:themeElements>
    <a:clrScheme name="aulaempres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aulaempresa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_tradnl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-8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_tradnl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-80" charset="-128"/>
          </a:defRPr>
        </a:defPPr>
      </a:lstStyle>
    </a:lnDef>
  </a:objectDefaults>
  <a:extraClrSchemeLst>
    <a:extraClrScheme>
      <a:clrScheme name="aulaempres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ulaempres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ulaempres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ulaempres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ulaempres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ulaempres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ulaempres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ulaempres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ulaempres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ulaempres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ulaempres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ulaempres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JOSE LUIS:aulaempresa.pot</Template>
  <TotalTime>2211</TotalTime>
  <Words>627</Words>
  <Application>Microsoft Office PowerPoint</Application>
  <PresentationFormat>Presentación en pantalla (4:3)</PresentationFormat>
  <Paragraphs>100</Paragraphs>
  <Slides>11</Slides>
  <Notes>5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5" baseType="lpstr">
      <vt:lpstr>Arial</vt:lpstr>
      <vt:lpstr>ＭＳ Ｐゴシック</vt:lpstr>
      <vt:lpstr>Times</vt:lpstr>
      <vt:lpstr>aulaempresa</vt:lpstr>
      <vt:lpstr>Presentación de PowerPoint</vt:lpstr>
      <vt:lpstr>Que aprenderemos</vt:lpstr>
      <vt:lpstr>Compartamos nuestros conocimientos</vt:lpstr>
      <vt:lpstr>Presentación de PowerPoint</vt:lpstr>
      <vt:lpstr>Emprendimiento</vt:lpstr>
      <vt:lpstr>Actividades</vt:lpstr>
      <vt:lpstr>Presentación de PowerPoint</vt:lpstr>
      <vt:lpstr>Características  empresariales personales</vt:lpstr>
      <vt:lpstr>Características  empresariales personales</vt:lpstr>
      <vt:lpstr>Presentación de PowerPoint</vt:lpstr>
      <vt:lpstr>Presentación de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family</dc:creator>
  <cp:keywords/>
  <dc:description/>
  <cp:lastModifiedBy>Docente</cp:lastModifiedBy>
  <cp:revision>104</cp:revision>
  <cp:lastPrinted>2019-05-13T16:39:57Z</cp:lastPrinted>
  <dcterms:created xsi:type="dcterms:W3CDTF">2008-07-11T00:22:00Z</dcterms:created>
  <dcterms:modified xsi:type="dcterms:W3CDTF">2025-03-21T16:26:39Z</dcterms:modified>
  <cp:category/>
</cp:coreProperties>
</file>