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sldIdLst>
    <p:sldId id="317" r:id="rId2"/>
    <p:sldId id="331" r:id="rId3"/>
    <p:sldId id="324" r:id="rId4"/>
    <p:sldId id="332" r:id="rId5"/>
    <p:sldId id="330" r:id="rId6"/>
    <p:sldId id="325" r:id="rId7"/>
    <p:sldId id="336" r:id="rId8"/>
    <p:sldId id="337" r:id="rId9"/>
    <p:sldId id="338" r:id="rId10"/>
    <p:sldId id="326" r:id="rId11"/>
    <p:sldId id="339" r:id="rId12"/>
    <p:sldId id="340" r:id="rId13"/>
    <p:sldId id="341" r:id="rId14"/>
    <p:sldId id="333" r:id="rId15"/>
    <p:sldId id="327" r:id="rId16"/>
    <p:sldId id="334" r:id="rId17"/>
    <p:sldId id="328" r:id="rId18"/>
    <p:sldId id="335" r:id="rId19"/>
  </p:sldIdLst>
  <p:sldSz cx="9144000" cy="6858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5908"/>
    <a:srgbClr val="FFCC66"/>
    <a:srgbClr val="DDDDDD"/>
    <a:srgbClr val="FF9933"/>
    <a:srgbClr val="1826A6"/>
    <a:srgbClr val="FB78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3" autoAdjust="0"/>
    <p:restoredTop sz="94634" autoAdjust="0"/>
  </p:normalViewPr>
  <p:slideViewPr>
    <p:cSldViewPr>
      <p:cViewPr varScale="1">
        <p:scale>
          <a:sx n="65" d="100"/>
          <a:sy n="65" d="100"/>
        </p:scale>
        <p:origin x="145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AEA91B8-0581-09D3-6A3A-00AEF6C674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122B760-1953-9C8F-060F-4E27772AA86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D4D2F57-A7A6-1AFF-7FB9-D8F85817F765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62696F1B-B748-5050-534E-3B99125A3EB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Click to edit Master text styles</a:t>
            </a:r>
          </a:p>
          <a:p>
            <a:pPr lvl="1"/>
            <a:r>
              <a:rPr lang="es-ES_tradnl" noProof="0"/>
              <a:t>Second level</a:t>
            </a:r>
          </a:p>
          <a:p>
            <a:pPr lvl="2"/>
            <a:r>
              <a:rPr lang="es-ES_tradnl" noProof="0"/>
              <a:t>Third level</a:t>
            </a:r>
          </a:p>
          <a:p>
            <a:pPr lvl="3"/>
            <a:r>
              <a:rPr lang="es-ES_tradnl" noProof="0"/>
              <a:t>Fourth level</a:t>
            </a:r>
          </a:p>
          <a:p>
            <a:pPr lvl="4"/>
            <a:r>
              <a:rPr lang="es-ES_tradnl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078DCEFD-1146-FD3B-6C72-41E45B00D8A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6B25D09E-5D5A-EE77-7267-4BBAF2BE69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F08D12F-0B1E-4871-8A6A-0D4D367D80AF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38AD63CF-32CE-448E-BF82-E8BD71657E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E0832D8-0AFC-4257-8977-8EE210CD925A}" type="slidenum">
              <a:rPr lang="es-ES_tradnl" altLang="en-US" sz="1200"/>
              <a:pPr/>
              <a:t>1</a:t>
            </a:fld>
            <a:endParaRPr lang="es-ES_tradnl" altLang="en-US" sz="12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3C7A6592-AF4A-F578-7054-3BA8E01B95A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48DE2650-7B96-9022-E64C-CE37B510F2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D379D11-9C7E-43A5-14C6-8E26A8E2BD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A88D0C1-D5F7-4293-8C88-D087ABA0467A}" type="slidenum">
              <a:rPr lang="es-ES_tradnl" altLang="en-US" sz="1200"/>
              <a:pPr/>
              <a:t>3</a:t>
            </a:fld>
            <a:endParaRPr lang="es-ES_tradnl" altLang="en-US" sz="12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723B2F6A-D936-E076-3B4F-05DC89082AE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998B96FF-5D48-AE5A-C65C-F5746D7001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C5ABA449-ADA0-59E3-0293-35209FC02C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5CF6594-C0C8-4C75-9451-1AC64B852642}" type="slidenum">
              <a:rPr lang="es-ES_tradnl" altLang="en-US" sz="1200"/>
              <a:pPr/>
              <a:t>6</a:t>
            </a:fld>
            <a:endParaRPr lang="es-ES_tradnl" altLang="en-US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2E8428CF-D300-2C88-7E73-BF32B14DEB5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12C2C675-A99C-6A10-F323-4E838904C7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CAA321DE-2ACD-4D37-367D-98F3214EB0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29E9783-B457-48EE-9E43-C6DA2E25204D}" type="slidenum">
              <a:rPr lang="es-ES_tradnl" altLang="en-US" sz="1200"/>
              <a:pPr/>
              <a:t>10</a:t>
            </a:fld>
            <a:endParaRPr lang="es-ES_tradnl" altLang="en-US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53451D6-003D-A01C-EFF2-1045B112EB1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C12F3C87-F064-FD83-E8C2-D79825F1A0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54174CAC-859C-0BDE-81E8-A1D5B75FB3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3BF7A78-22AB-49A6-A2FB-CA34CE72071A}" type="slidenum">
              <a:rPr lang="es-ES_tradnl" altLang="en-US" sz="1200"/>
              <a:pPr/>
              <a:t>15</a:t>
            </a:fld>
            <a:endParaRPr lang="es-ES_tradnl" altLang="en-US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0190BB55-C70A-0280-4D2F-18F21416635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987D8CB7-11C3-0911-6378-DA5EC53814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A44F8C91-4CE4-1706-BA51-CC1B45C447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7715EF1-A245-43A3-833A-284BDD33392D}" type="slidenum">
              <a:rPr lang="es-ES_tradnl" altLang="en-US" sz="1200"/>
              <a:pPr/>
              <a:t>17</a:t>
            </a:fld>
            <a:endParaRPr lang="es-ES_tradnl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94D93DA2-81F0-E5D2-E2F5-FDF457C056F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86474DF2-3B69-0F2D-1502-82B7EDB8A5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A2735-9210-D2EC-E75C-94284D8FD1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A9A37F-852A-38B6-5775-E774DB7A8C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7D909F-A489-DC1F-8772-A9F666C76E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C26AD-FA65-4577-A84A-FED2EFF4897E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09639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F9FF99-A08D-94C2-0260-AA889D2C1A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E5BCC0-CA2A-7CB3-0A11-71693422BA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8B0237-59F5-90F2-6963-F7A9050CF9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7C9E9-ED26-4DF9-ABFB-C15C56918333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7918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0ADFD9A-C815-CB0F-3E2E-96180E0103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7CFA40-2A1F-980D-DDC1-D671A94733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7CB5D3-9425-A847-14F1-46424ED4D6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D6812-6E6C-4C25-B8A8-B67FA181E514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051911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129530-9ABD-DFDF-4048-40E1A165CA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6F27FF-3D06-BD85-9F0C-8BDAF8D31A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9DD7A5-15BA-69FA-CA86-DBC1B41DBB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ED187-1F18-451F-8773-E22D6EEC6490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1390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56F2DC2-020B-833F-BDE9-1BF6DEC594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0C7ED5D-659E-2185-BD01-F41D3F474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D0D1868-1E01-9897-BEE1-E70305A5A0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2E5AF-2EEC-42E6-B28A-963ACF851030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391912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46795CE-E263-7E03-99AB-3D6166719A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1D0F189-AC8E-1EB7-46F0-60D9DF24A7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3763EE6-2072-E0AB-4469-4209C3413A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23C3F-55C2-417F-A8CF-86CA0ADECB93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08357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C357288-28CB-2B7D-2427-B320D2BDA3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BD307DB-8D7E-3E88-52EC-291F19A5E1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662E1CC-A04F-603A-5881-7B59C35E48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2D692-2414-42D0-B663-0D901196E57B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502831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1538C0-B7BD-6624-B56E-FA254C23AB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431AB6-B851-9680-1392-B91020F544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7C0440-3D61-2C27-EC7A-099852F9C3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270C7-3304-4D29-8889-6939E2E61EAB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6073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B9A8FF-8167-945D-05DA-30C5156784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DD2FCF-1DF4-8B5B-610E-5049599876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81EFAF-D992-D1D4-6ACB-0538DDF738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B06AC-3F37-4FBC-B94A-E86E03552897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457736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BDE17F-9FA4-00BC-6D64-0EF5BBCBB6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7B014E-8DBE-A240-BABF-2EF26854D4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B23008-108A-96DF-FAE8-D84BF6E3D6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22317-D7E0-4AFF-A140-1D927F781575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84385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3B4EF6-8B97-44B7-A328-7FCCA8BEEE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9FCFB4-51CC-7972-0773-9576DDE262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BE766E-931A-87D6-F494-A32B6D13F0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D2FE8-54C3-45F6-A9DA-20C87E410910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141047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70506-937E-87B5-206F-8EF67F314D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5A5B3C-E4EF-53D7-C2F2-8C110B7B71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B91734-C193-6913-F6ED-D44454B603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78C05-D6F1-409E-97A1-01DAB4713E2B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577594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F2B6D5E-EB02-F0C0-1FC4-B896C9D7FD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A0AA41D-7C48-11E3-8FA6-67D2FC0081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Click to edit Master text styles</a:t>
            </a:r>
          </a:p>
          <a:p>
            <a:pPr lvl="1"/>
            <a:r>
              <a:rPr lang="es-ES_tradnl" altLang="en-US"/>
              <a:t>Second level</a:t>
            </a:r>
          </a:p>
          <a:p>
            <a:pPr lvl="2"/>
            <a:r>
              <a:rPr lang="es-ES_tradnl" altLang="en-US"/>
              <a:t>Third level</a:t>
            </a:r>
          </a:p>
          <a:p>
            <a:pPr lvl="3"/>
            <a:r>
              <a:rPr lang="es-ES_tradnl" altLang="en-US"/>
              <a:t>Fourth level</a:t>
            </a:r>
          </a:p>
          <a:p>
            <a:pPr lvl="4"/>
            <a:r>
              <a:rPr lang="es-ES_tradnl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9AAA80F-4F43-CF59-D707-40A801A03F6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1312A3-397F-C860-3579-7DD5B23A5B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pitchFamily="-80" charset="-128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9981555-D6BD-A3D3-9787-D2CBB81A06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E5C0586-E4AD-490C-9F38-C3417E9BD525}" type="slidenum">
              <a:rPr lang="es-ES_tradnl" altLang="en-US"/>
              <a:pPr>
                <a:defRPr/>
              </a:pPr>
              <a:t>‹Nº›</a:t>
            </a:fld>
            <a:endParaRPr lang="es-ES_tradnl" altLang="en-US"/>
          </a:p>
        </p:txBody>
      </p:sp>
      <p:pic>
        <p:nvPicPr>
          <p:cNvPr id="1031" name="Picture 7" descr="tuercas3">
            <a:extLst>
              <a:ext uri="{FF2B5EF4-FFF2-40B4-BE49-F238E27FC236}">
                <a16:creationId xmlns:a16="http://schemas.microsoft.com/office/drawing/2014/main" id="{1469C0C8-CFC7-3218-7E49-B289C7022E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399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tuercas3">
            <a:extLst>
              <a:ext uri="{FF2B5EF4-FFF2-40B4-BE49-F238E27FC236}">
                <a16:creationId xmlns:a16="http://schemas.microsoft.com/office/drawing/2014/main" id="{4EBE787F-54EF-35A6-B8A6-568EEC5868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38" y="4419600"/>
            <a:ext cx="223996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EB7031"/>
          </a:solidFill>
          <a:latin typeface="Arial" charset="0"/>
          <a:ea typeface="ＭＳ Ｐゴシック" pitchFamily="-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20AE348F-C87F-4B96-FF69-4A32D2392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0113" y="47625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n-US" b="1"/>
              <a:t>CAPITULO II</a:t>
            </a:r>
            <a:endParaRPr lang="es-PE" altLang="en-US" b="1"/>
          </a:p>
        </p:txBody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0643131D-C0DF-3EB7-3148-E054DDA0A96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68538" y="1484313"/>
            <a:ext cx="5761037" cy="584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_tradnl" altLang="en-US" b="1"/>
              <a:t>SOLUCION DE PROBLEMAS</a:t>
            </a:r>
            <a:endParaRPr lang="es-PE" altLang="en-US" b="1"/>
          </a:p>
        </p:txBody>
      </p:sp>
      <p:graphicFrame>
        <p:nvGraphicFramePr>
          <p:cNvPr id="183303" name="Object 7">
            <a:extLst>
              <a:ext uri="{FF2B5EF4-FFF2-40B4-BE49-F238E27FC236}">
                <a16:creationId xmlns:a16="http://schemas.microsoft.com/office/drawing/2014/main" id="{B8D59A3B-C369-38F9-7150-DF5C09C290B5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446338" y="3205163"/>
          <a:ext cx="4681537" cy="316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3" imgW="6668431" imgH="4439270" progId="MSPhotoEd.3">
                  <p:embed/>
                </p:oleObj>
              </mc:Choice>
              <mc:Fallback>
                <p:oleObj name="Fotografía de Photo Editor" r:id="rId3" imgW="6668431" imgH="4439270" progId="MSPhotoEd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6338" y="3205163"/>
                        <a:ext cx="4681537" cy="316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96A110F4-9325-F777-D1F1-8C6BE0D98725}"/>
              </a:ext>
            </a:extLst>
          </p:cNvPr>
          <p:cNvSpPr/>
          <p:nvPr/>
        </p:nvSpPr>
        <p:spPr bwMode="auto">
          <a:xfrm>
            <a:off x="0" y="6308725"/>
            <a:ext cx="2339975" cy="54927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charset="0"/>
              <a:ea typeface="ＭＳ Ｐゴシック" pitchFamily="-80" charset="-128"/>
            </a:endParaRPr>
          </a:p>
        </p:txBody>
      </p:sp>
      <p:sp>
        <p:nvSpPr>
          <p:cNvPr id="3078" name="CuadroTexto 2">
            <a:extLst>
              <a:ext uri="{FF2B5EF4-FFF2-40B4-BE49-F238E27FC236}">
                <a16:creationId xmlns:a16="http://schemas.microsoft.com/office/drawing/2014/main" id="{5F2A83EB-0D40-4C0F-E796-FC785C96C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5788" y="2311400"/>
            <a:ext cx="4046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PE" altLang="es-PE"/>
              <a:t>Prof. Freddy Hervias Vargas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8" grpId="0"/>
      <p:bldP spid="18329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>
            <a:extLst>
              <a:ext uri="{FF2B5EF4-FFF2-40B4-BE49-F238E27FC236}">
                <a16:creationId xmlns:a16="http://schemas.microsoft.com/office/drawing/2014/main" id="{AFD64BB4-632E-1159-E729-038A2E73C9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altLang="es-PE" b="1"/>
              <a:t>Propósito de la sesión</a:t>
            </a:r>
            <a:endParaRPr lang="en-US" altLang="es-PE" b="1"/>
          </a:p>
        </p:txBody>
      </p:sp>
      <p:sp>
        <p:nvSpPr>
          <p:cNvPr id="5123" name="Marcador de contenido 2">
            <a:extLst>
              <a:ext uri="{FF2B5EF4-FFF2-40B4-BE49-F238E27FC236}">
                <a16:creationId xmlns:a16="http://schemas.microsoft.com/office/drawing/2014/main" id="{35AAD8DD-0F07-2ECF-B6C6-F7392181C9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altLang="es-PE"/>
              <a:t>Reconocer e identificar problemas</a:t>
            </a:r>
          </a:p>
          <a:p>
            <a:pPr algn="just"/>
            <a:r>
              <a:rPr lang="es-ES" altLang="es-PE"/>
              <a:t>Buscar información para definir alternativas de solución.</a:t>
            </a:r>
          </a:p>
          <a:p>
            <a:pPr algn="just"/>
            <a:r>
              <a:rPr lang="es-ES" altLang="es-PE"/>
              <a:t>Evaluar estas alternativas para tomar una decisión.</a:t>
            </a:r>
          </a:p>
          <a:p>
            <a:pPr algn="just"/>
            <a:r>
              <a:rPr lang="es-ES" altLang="es-PE"/>
              <a:t>Reconocer la importancia de verificar el resultado</a:t>
            </a:r>
          </a:p>
          <a:p>
            <a:pPr algn="just"/>
            <a:endParaRPr lang="en-US" altLang="es-P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77717F3-05B7-EA51-F45B-68C344AB3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404813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n-US" sz="4000" b="1"/>
              <a:t>Compartamos nuestros conocimientos</a:t>
            </a:r>
            <a:endParaRPr lang="es-PE" altLang="en-US" sz="4000" b="1"/>
          </a:p>
        </p:txBody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A342EFD3-CD36-B988-E791-E993293149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3" y="1700213"/>
            <a:ext cx="7772400" cy="4114800"/>
          </a:xfrm>
        </p:spPr>
        <p:txBody>
          <a:bodyPr/>
          <a:lstStyle/>
          <a:p>
            <a:pPr algn="just" eaLnBrk="1" hangingPunct="1"/>
            <a:r>
              <a:rPr lang="es-ES_tradnl" altLang="en-US"/>
              <a:t>¿Qué es lo primero que haces cuando </a:t>
            </a:r>
          </a:p>
          <a:p>
            <a:pPr algn="just" eaLnBrk="1" hangingPunct="1">
              <a:buFontTx/>
              <a:buNone/>
            </a:pPr>
            <a:r>
              <a:rPr lang="es-ES_tradnl" altLang="en-US"/>
              <a:t>      tienes un problema grave?</a:t>
            </a:r>
          </a:p>
          <a:p>
            <a:pPr algn="just" eaLnBrk="1" hangingPunct="1"/>
            <a:r>
              <a:rPr lang="es-ES_tradnl" altLang="en-US"/>
              <a:t>¿Todos los problemas graves en tu vida </a:t>
            </a:r>
          </a:p>
          <a:p>
            <a:pPr algn="just" eaLnBrk="1" hangingPunct="1">
              <a:buFontTx/>
              <a:buNone/>
            </a:pPr>
            <a:r>
              <a:rPr lang="es-ES_tradnl" altLang="en-US"/>
              <a:t>      los has solucionado de la misma </a:t>
            </a:r>
          </a:p>
          <a:p>
            <a:pPr algn="just" eaLnBrk="1" hangingPunct="1">
              <a:buFontTx/>
              <a:buNone/>
            </a:pPr>
            <a:r>
              <a:rPr lang="es-ES_tradnl" altLang="en-US"/>
              <a:t>     manera?</a:t>
            </a:r>
          </a:p>
          <a:p>
            <a:pPr algn="just" eaLnBrk="1" hangingPunct="1"/>
            <a:r>
              <a:rPr lang="es-ES_tradnl" altLang="en-US"/>
              <a:t>¿Existe una única forma de enfrentar a  </a:t>
            </a:r>
          </a:p>
          <a:p>
            <a:pPr algn="just" eaLnBrk="1" hangingPunct="1">
              <a:buFontTx/>
              <a:buNone/>
            </a:pPr>
            <a:r>
              <a:rPr lang="es-ES_tradnl" altLang="en-US"/>
              <a:t>     los problemas?</a:t>
            </a:r>
            <a:endParaRPr lang="es-PE" alt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5DB9B6E-455E-F711-085E-37EB8B2E55C8}"/>
              </a:ext>
            </a:extLst>
          </p:cNvPr>
          <p:cNvSpPr/>
          <p:nvPr/>
        </p:nvSpPr>
        <p:spPr bwMode="auto">
          <a:xfrm>
            <a:off x="0" y="6308725"/>
            <a:ext cx="2339975" cy="54927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charset="0"/>
              <a:ea typeface="ＭＳ Ｐゴシック" pitchFamily="-8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n 3">
            <a:extLst>
              <a:ext uri="{FF2B5EF4-FFF2-40B4-BE49-F238E27FC236}">
                <a16:creationId xmlns:a16="http://schemas.microsoft.com/office/drawing/2014/main" id="{4A49B198-EB0A-AECB-1610-DC8AFBFA7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0"/>
            <a:ext cx="7921625" cy="613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>
            <a:extLst>
              <a:ext uri="{FF2B5EF4-FFF2-40B4-BE49-F238E27FC236}">
                <a16:creationId xmlns:a16="http://schemas.microsoft.com/office/drawing/2014/main" id="{68D500D5-4165-A2F7-6762-F5E85783E5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b="1"/>
              <a:t>Problema</a:t>
            </a:r>
          </a:p>
        </p:txBody>
      </p:sp>
      <p:sp>
        <p:nvSpPr>
          <p:cNvPr id="9219" name="2 Marcador de contenido">
            <a:extLst>
              <a:ext uri="{FF2B5EF4-FFF2-40B4-BE49-F238E27FC236}">
                <a16:creationId xmlns:a16="http://schemas.microsoft.com/office/drawing/2014/main" id="{9B0F2CE9-F3DD-9F85-80DA-15222E8446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5813" y="2214563"/>
            <a:ext cx="7772400" cy="3876675"/>
          </a:xfrm>
        </p:spPr>
        <p:txBody>
          <a:bodyPr/>
          <a:lstStyle/>
          <a:p>
            <a:pPr algn="just">
              <a:buFontTx/>
              <a:buNone/>
            </a:pPr>
            <a:r>
              <a:rPr lang="es-ES" altLang="en-US"/>
              <a:t>	Es una situación en la cual una persona desea hacer algo pero no sabe qué hacer para lograr lo que quiere, y no puede recurrir a métodos o soluciones conocidas.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34474D2-3D69-364F-C0BD-F7B8E9E37428}"/>
              </a:ext>
            </a:extLst>
          </p:cNvPr>
          <p:cNvSpPr/>
          <p:nvPr/>
        </p:nvSpPr>
        <p:spPr bwMode="auto">
          <a:xfrm>
            <a:off x="0" y="6308725"/>
            <a:ext cx="2339975" cy="54927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charset="0"/>
              <a:ea typeface="ＭＳ Ｐゴシック" pitchFamily="-80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B7845A9-D780-A399-DA3A-8BDD5802B1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2988" y="333375"/>
            <a:ext cx="7772400" cy="839788"/>
          </a:xfrm>
        </p:spPr>
        <p:txBody>
          <a:bodyPr/>
          <a:lstStyle/>
          <a:p>
            <a:pPr eaLnBrk="1" hangingPunct="1"/>
            <a:r>
              <a:rPr lang="es-ES_tradnl" altLang="en-US" b="1"/>
              <a:t>Problema</a:t>
            </a:r>
            <a:endParaRPr lang="es-PE" altLang="en-US" b="1"/>
          </a:p>
        </p:txBody>
      </p:sp>
      <p:graphicFrame>
        <p:nvGraphicFramePr>
          <p:cNvPr id="200708" name="Object 4">
            <a:extLst>
              <a:ext uri="{FF2B5EF4-FFF2-40B4-BE49-F238E27FC236}">
                <a16:creationId xmlns:a16="http://schemas.microsoft.com/office/drawing/2014/main" id="{959A66E1-50B3-ABA3-67B7-473F78B9268D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035175" y="2852738"/>
          <a:ext cx="2968625" cy="331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3" imgW="11247619" imgH="10371429" progId="MSPhotoEd.3">
                  <p:embed/>
                </p:oleObj>
              </mc:Choice>
              <mc:Fallback>
                <p:oleObj name="Fotografía de Photo Editor" r:id="rId3" imgW="11247619" imgH="10371429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5175" y="2852738"/>
                        <a:ext cx="2968625" cy="331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0712" name="AutoShape 8">
            <a:extLst>
              <a:ext uri="{FF2B5EF4-FFF2-40B4-BE49-F238E27FC236}">
                <a16:creationId xmlns:a16="http://schemas.microsoft.com/office/drawing/2014/main" id="{FB7499C2-815B-4AEB-775F-2959E13C5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205038"/>
            <a:ext cx="2484437" cy="1368425"/>
          </a:xfrm>
          <a:prstGeom prst="wedgeRoundRectCallout">
            <a:avLst>
              <a:gd name="adj1" fmla="val 68273"/>
              <a:gd name="adj2" fmla="val 4988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PE" altLang="en-US" sz="1400" b="1"/>
          </a:p>
        </p:txBody>
      </p:sp>
      <p:sp>
        <p:nvSpPr>
          <p:cNvPr id="200714" name="AutoShape 10">
            <a:extLst>
              <a:ext uri="{FF2B5EF4-FFF2-40B4-BE49-F238E27FC236}">
                <a16:creationId xmlns:a16="http://schemas.microsoft.com/office/drawing/2014/main" id="{407B9A76-6F00-45C9-9770-13A3F585E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2763" y="1509713"/>
            <a:ext cx="3240087" cy="1008062"/>
          </a:xfrm>
          <a:prstGeom prst="wedgeRoundRectCallout">
            <a:avLst>
              <a:gd name="adj1" fmla="val -52565"/>
              <a:gd name="adj2" fmla="val 11041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PE" altLang="en-US" sz="1400" b="1"/>
          </a:p>
        </p:txBody>
      </p:sp>
      <p:sp>
        <p:nvSpPr>
          <p:cNvPr id="200715" name="Text Box 11">
            <a:extLst>
              <a:ext uri="{FF2B5EF4-FFF2-40B4-BE49-F238E27FC236}">
                <a16:creationId xmlns:a16="http://schemas.microsoft.com/office/drawing/2014/main" id="{776F39CB-B33E-32D6-FC10-08558BF19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938" y="1619250"/>
            <a:ext cx="32575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n-US" sz="1400" b="1"/>
              <a:t>Estoy con mala racha… La clientela ha bajado y tengo muchos problemas.</a:t>
            </a:r>
            <a:endParaRPr lang="es-PE" altLang="en-US" sz="1400" b="1"/>
          </a:p>
        </p:txBody>
      </p:sp>
      <p:sp>
        <p:nvSpPr>
          <p:cNvPr id="200716" name="Text Box 12">
            <a:extLst>
              <a:ext uri="{FF2B5EF4-FFF2-40B4-BE49-F238E27FC236}">
                <a16:creationId xmlns:a16="http://schemas.microsoft.com/office/drawing/2014/main" id="{9891D368-2487-A8F4-DDD2-E3F0FF08B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344738"/>
            <a:ext cx="2627312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n-US" sz="1400" b="1"/>
              <a:t>No te preocupes, tenemos que identificar el porqué de la ausencia de clientela y trazarnos un objetivo para poder salir adelante!</a:t>
            </a:r>
            <a:endParaRPr lang="es-PE" altLang="en-US" sz="1400" b="1"/>
          </a:p>
        </p:txBody>
      </p:sp>
      <p:sp>
        <p:nvSpPr>
          <p:cNvPr id="200717" name="Rectangle 13">
            <a:extLst>
              <a:ext uri="{FF2B5EF4-FFF2-40B4-BE49-F238E27FC236}">
                <a16:creationId xmlns:a16="http://schemas.microsoft.com/office/drawing/2014/main" id="{61940DD6-B6C5-BA51-AD3E-16339D112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2774950"/>
            <a:ext cx="3240088" cy="2554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s-ES_tradnl" altLang="en-US" sz="2000" b="1" dirty="0">
                <a:solidFill>
                  <a:srgbClr val="FB7835"/>
                </a:solidFill>
              </a:rPr>
              <a:t>¿Qué hacer ante un problema?</a:t>
            </a:r>
            <a:r>
              <a:rPr lang="es-ES_tradnl" altLang="en-US" sz="2000" b="1" dirty="0"/>
              <a:t> </a:t>
            </a:r>
            <a:br>
              <a:rPr lang="es-ES_tradnl" altLang="en-US" sz="2000" b="1" dirty="0"/>
            </a:br>
            <a:endParaRPr lang="es-ES_tradnl" altLang="en-US" sz="2000" b="1" dirty="0"/>
          </a:p>
          <a:p>
            <a:pPr marL="176213" indent="-176213">
              <a:spcBef>
                <a:spcPct val="0"/>
              </a:spcBef>
              <a:defRPr/>
            </a:pPr>
            <a:r>
              <a:rPr lang="es-ES_tradnl" altLang="en-US" sz="2000" b="1" dirty="0"/>
              <a:t> Identificarlo</a:t>
            </a:r>
          </a:p>
          <a:p>
            <a:pPr marL="176213" indent="-176213">
              <a:spcBef>
                <a:spcPct val="0"/>
              </a:spcBef>
              <a:defRPr/>
            </a:pPr>
            <a:r>
              <a:rPr lang="es-ES_tradnl" altLang="en-US" sz="2000" b="1" dirty="0"/>
              <a:t> Trazar un objetivo</a:t>
            </a:r>
          </a:p>
          <a:p>
            <a:pPr marL="176213" indent="-176213">
              <a:spcBef>
                <a:spcPct val="0"/>
              </a:spcBef>
              <a:defRPr/>
            </a:pPr>
            <a:r>
              <a:rPr lang="es-ES_tradnl" altLang="en-US" sz="2000" b="1" dirty="0"/>
              <a:t> Analizarlo desde diferentes  puntos de vista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620A0CA-AF50-06AD-D661-67D0B55226B0}"/>
              </a:ext>
            </a:extLst>
          </p:cNvPr>
          <p:cNvSpPr/>
          <p:nvPr/>
        </p:nvSpPr>
        <p:spPr bwMode="auto">
          <a:xfrm>
            <a:off x="0" y="6308725"/>
            <a:ext cx="2339975" cy="54927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charset="0"/>
              <a:ea typeface="ＭＳ Ｐゴシック" pitchFamily="-8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12" grpId="0" animBg="1"/>
      <p:bldP spid="200714" grpId="0" animBg="1"/>
      <p:bldP spid="200715" grpId="0"/>
      <p:bldP spid="200716" grpId="0"/>
      <p:bldP spid="200717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0A4D1D2E-26E2-741B-617A-5DAC6892B1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20713"/>
            <a:ext cx="7772400" cy="658812"/>
          </a:xfrm>
        </p:spPr>
        <p:txBody>
          <a:bodyPr/>
          <a:lstStyle/>
          <a:p>
            <a:pPr algn="r"/>
            <a:r>
              <a:rPr lang="es-PE" altLang="es-PE" b="1"/>
              <a:t>Actividades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306B51-A94F-E164-7067-B8CB444DB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150" y="1628775"/>
            <a:ext cx="7772400" cy="4114800"/>
          </a:xfrm>
        </p:spPr>
        <p:txBody>
          <a:bodyPr/>
          <a:lstStyle/>
          <a:p>
            <a:pPr marL="457200" indent="-457200" algn="just">
              <a:buFontTx/>
              <a:buAutoNum type="arabicPeriod"/>
              <a:defRPr/>
            </a:pPr>
            <a:r>
              <a:rPr lang="es-PE" sz="2200" dirty="0"/>
              <a:t>Según Donald J. Noone, hay “creencias inhibidoras de personalidad” que impiden que un apersona solucione sus problemas:</a:t>
            </a:r>
          </a:p>
          <a:p>
            <a:pPr marL="685800" lvl="1" algn="just">
              <a:defRPr/>
            </a:pPr>
            <a:r>
              <a:rPr lang="es-PE" sz="2200" dirty="0"/>
              <a:t>El dictador, convencido de que lo que él sabe es lo mejor y hay que hacerlo sin importar nada más.</a:t>
            </a:r>
          </a:p>
          <a:p>
            <a:pPr marL="685800" lvl="1" algn="just">
              <a:defRPr/>
            </a:pPr>
            <a:r>
              <a:rPr lang="es-PE" sz="2200" dirty="0"/>
              <a:t>El acusador, convencido de que la culpa la tiene alguien más  y no asume la responsabilidad de nada.</a:t>
            </a:r>
          </a:p>
          <a:p>
            <a:pPr marL="685800" lvl="1" algn="just">
              <a:defRPr/>
            </a:pPr>
            <a:r>
              <a:rPr lang="es-PE" sz="2200" dirty="0"/>
              <a:t>El absurdo, convencido que no debe haber ningún problema y que se trata de un error.</a:t>
            </a:r>
          </a:p>
          <a:p>
            <a:pPr marL="685800" lvl="1" algn="just">
              <a:defRPr/>
            </a:pPr>
            <a:r>
              <a:rPr lang="es-PE" sz="2200" dirty="0"/>
              <a:t>La victima, convencido de que no se merece ese problema, se pasa más tiempo preguntándose por qué esas cosas le pasan a él.</a:t>
            </a:r>
          </a:p>
          <a:p>
            <a:pPr marL="0" indent="0" algn="just">
              <a:buFontTx/>
              <a:buNone/>
              <a:defRPr/>
            </a:pPr>
            <a:r>
              <a:rPr lang="es-PE" sz="2200" dirty="0"/>
              <a:t>	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F80595-F8FB-F216-7A19-0EFFA09F2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3" y="1371600"/>
            <a:ext cx="7772400" cy="4114800"/>
          </a:xfrm>
        </p:spPr>
        <p:txBody>
          <a:bodyPr/>
          <a:lstStyle/>
          <a:p>
            <a:pPr algn="just">
              <a:buFontTx/>
              <a:buChar char="-"/>
              <a:defRPr/>
            </a:pPr>
            <a:r>
              <a:rPr lang="es-PE" sz="2200" dirty="0"/>
              <a:t>El perfeccionista, convencido de que hay que encontrar la solución ideal y perfecta, lo cual le impide aplicar una solución que más bien sea efectiva. </a:t>
            </a:r>
          </a:p>
          <a:p>
            <a:pPr algn="just">
              <a:buFontTx/>
              <a:buChar char="-"/>
              <a:defRPr/>
            </a:pPr>
            <a:r>
              <a:rPr lang="es-PE" sz="2200" dirty="0"/>
              <a:t>El blando, convencido de que lo que hay que hacer es esperar a ver qué ocurre, en vez de solucionar el problema.</a:t>
            </a:r>
          </a:p>
          <a:p>
            <a:pPr algn="just">
              <a:buFontTx/>
              <a:buChar char="-"/>
              <a:defRPr/>
            </a:pPr>
            <a:r>
              <a:rPr lang="es-PE" sz="2200" dirty="0"/>
              <a:t>El camaleón, el cual le da la razón a todos y acepta todas la sugerencias, pero no hace nada concreto.</a:t>
            </a:r>
          </a:p>
          <a:p>
            <a:pPr algn="just">
              <a:buFontTx/>
              <a:buChar char="-"/>
              <a:defRPr/>
            </a:pPr>
            <a:r>
              <a:rPr lang="es-PE" sz="2200" dirty="0"/>
              <a:t>El resistente, convencido de que lo mejor es no cambiar y prefiere aferrarse a la rutina.</a:t>
            </a:r>
          </a:p>
          <a:p>
            <a:pPr marL="0" indent="0" algn="just">
              <a:buFontTx/>
              <a:buNone/>
              <a:defRPr/>
            </a:pPr>
            <a:r>
              <a:rPr lang="es-PE" sz="2200" dirty="0"/>
              <a:t>Piensen en n ejemplo para cada uno, sacado de alguna película, obra literaria o programa de televisión.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Marcador de contenido 2">
            <a:extLst>
              <a:ext uri="{FF2B5EF4-FFF2-40B4-BE49-F238E27FC236}">
                <a16:creationId xmlns:a16="http://schemas.microsoft.com/office/drawing/2014/main" id="{0AB21D2D-E71C-49E7-71FD-D9236D0FCC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113" y="908050"/>
            <a:ext cx="7772400" cy="4114800"/>
          </a:xfrm>
        </p:spPr>
        <p:txBody>
          <a:bodyPr/>
          <a:lstStyle/>
          <a:p>
            <a:pPr marL="354013" indent="-354013" algn="just">
              <a:buFontTx/>
              <a:buNone/>
            </a:pPr>
            <a:r>
              <a:rPr lang="es-PE" altLang="es-PE" sz="2400"/>
              <a:t>2</a:t>
            </a:r>
            <a:r>
              <a:rPr lang="es-PE" altLang="es-PE" sz="2300"/>
              <a:t>. No basta con reconocer que el problema existe sino con identificarlo y entenderlo para encontrar una solución. Algunas preguntas que te ayudaran a identificar el problema son:</a:t>
            </a:r>
          </a:p>
          <a:p>
            <a:pPr marL="754063" lvl="1" indent="-354013" algn="just">
              <a:buFontTx/>
              <a:buChar char="-"/>
            </a:pPr>
            <a:r>
              <a:rPr lang="es-PE" altLang="es-PE" sz="2300"/>
              <a:t>¿Qué ocurre?</a:t>
            </a:r>
          </a:p>
          <a:p>
            <a:pPr marL="754063" lvl="1" indent="-354013" algn="just">
              <a:buFontTx/>
              <a:buChar char="-"/>
            </a:pPr>
            <a:r>
              <a:rPr lang="es-PE" altLang="es-PE" sz="2300"/>
              <a:t>¿Qué me hace sentir mal?</a:t>
            </a:r>
          </a:p>
          <a:p>
            <a:pPr marL="754063" lvl="1" indent="-354013" algn="just">
              <a:buFontTx/>
              <a:buChar char="-"/>
            </a:pPr>
            <a:r>
              <a:rPr lang="es-PE" altLang="es-PE" sz="2300"/>
              <a:t>¿Quiénes están implicados?</a:t>
            </a:r>
          </a:p>
          <a:p>
            <a:pPr marL="754063" lvl="1" indent="-354013" algn="just">
              <a:buFontTx/>
              <a:buChar char="-"/>
            </a:pPr>
            <a:r>
              <a:rPr lang="es-PE" altLang="es-PE" sz="2300"/>
              <a:t>¿Dónde ocurre?</a:t>
            </a:r>
          </a:p>
          <a:p>
            <a:pPr marL="754063" lvl="1" indent="-354013" algn="just">
              <a:buFontTx/>
              <a:buChar char="-"/>
            </a:pPr>
            <a:r>
              <a:rPr lang="es-PE" altLang="es-PE" sz="2300"/>
              <a:t>¿Cómo ocurre?</a:t>
            </a:r>
          </a:p>
          <a:p>
            <a:pPr marL="754063" lvl="1" indent="-354013" algn="just">
              <a:buFontTx/>
              <a:buChar char="-"/>
            </a:pPr>
            <a:r>
              <a:rPr lang="es-PE" altLang="es-PE" sz="2300"/>
              <a:t>¿Por qué ocurre?</a:t>
            </a:r>
          </a:p>
          <a:p>
            <a:pPr marL="754063" lvl="1" indent="-354013" algn="just">
              <a:buFontTx/>
              <a:buChar char="-"/>
            </a:pPr>
            <a:r>
              <a:rPr lang="es-PE" altLang="es-PE" sz="2300"/>
              <a:t>¿Qué hacen o dejan de hacer las personas implicadas?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DE189B6-389E-D992-0BBE-AF4B378038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47625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n-US" sz="4000" b="1"/>
              <a:t>Determinación de ideas</a:t>
            </a:r>
            <a:endParaRPr lang="es-PE" altLang="en-US" sz="4000" b="1"/>
          </a:p>
        </p:txBody>
      </p:sp>
      <p:sp>
        <p:nvSpPr>
          <p:cNvPr id="202758" name="Text Box 6">
            <a:extLst>
              <a:ext uri="{FF2B5EF4-FFF2-40B4-BE49-F238E27FC236}">
                <a16:creationId xmlns:a16="http://schemas.microsoft.com/office/drawing/2014/main" id="{F0734657-9ECE-68BE-247D-2420F9135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133600"/>
            <a:ext cx="7510462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</a:pPr>
            <a:r>
              <a:rPr lang="es-ES_tradnl" altLang="en-US" sz="2400"/>
              <a:t> Pensar en todos los aspectos del problema.</a:t>
            </a:r>
          </a:p>
          <a:p>
            <a:pPr>
              <a:spcBef>
                <a:spcPct val="0"/>
              </a:spcBef>
              <a:buClr>
                <a:schemeClr val="tx1"/>
              </a:buClr>
            </a:pPr>
            <a:r>
              <a:rPr lang="es-ES_tradnl" altLang="en-US" sz="2400"/>
              <a:t> Pensar positivamente.</a:t>
            </a:r>
          </a:p>
          <a:p>
            <a:pPr>
              <a:spcBef>
                <a:spcPct val="0"/>
              </a:spcBef>
              <a:buClr>
                <a:schemeClr val="tx1"/>
              </a:buClr>
            </a:pPr>
            <a:r>
              <a:rPr lang="es-ES_tradnl" altLang="en-US" sz="2400"/>
              <a:t> No tener miedo a las críticas.</a:t>
            </a:r>
          </a:p>
          <a:p>
            <a:pPr>
              <a:spcBef>
                <a:spcPct val="0"/>
              </a:spcBef>
              <a:buClr>
                <a:schemeClr val="tx1"/>
              </a:buClr>
            </a:pPr>
            <a:r>
              <a:rPr lang="es-ES_tradnl" altLang="en-US" sz="2400"/>
              <a:t> Tomar en cuenta todas las </a:t>
            </a:r>
          </a:p>
          <a:p>
            <a:pPr>
              <a:spcBef>
                <a:spcPct val="0"/>
              </a:spcBef>
              <a:buClr>
                <a:schemeClr val="tx1"/>
              </a:buClr>
              <a:buFontTx/>
              <a:buNone/>
            </a:pPr>
            <a:r>
              <a:rPr lang="es-ES_tradnl" altLang="en-US" sz="2400"/>
              <a:t>   ideas de crítica.</a:t>
            </a:r>
          </a:p>
          <a:p>
            <a:pPr>
              <a:spcBef>
                <a:spcPct val="0"/>
              </a:spcBef>
              <a:buClr>
                <a:schemeClr val="tx1"/>
              </a:buClr>
            </a:pPr>
            <a:r>
              <a:rPr lang="es-ES_tradnl" altLang="en-US" sz="2400"/>
              <a:t> No pensar que hay una única</a:t>
            </a:r>
          </a:p>
          <a:p>
            <a:pPr>
              <a:spcBef>
                <a:spcPct val="0"/>
              </a:spcBef>
              <a:buClr>
                <a:schemeClr val="tx1"/>
              </a:buClr>
              <a:buFontTx/>
              <a:buNone/>
            </a:pPr>
            <a:r>
              <a:rPr lang="es-ES_tradnl" altLang="en-US" sz="2400"/>
              <a:t>  manera de solucionar un problema.</a:t>
            </a:r>
            <a:endParaRPr lang="es-PE" altLang="en-US" sz="2400"/>
          </a:p>
        </p:txBody>
      </p:sp>
      <p:graphicFrame>
        <p:nvGraphicFramePr>
          <p:cNvPr id="202761" name="Object 9">
            <a:extLst>
              <a:ext uri="{FF2B5EF4-FFF2-40B4-BE49-F238E27FC236}">
                <a16:creationId xmlns:a16="http://schemas.microsoft.com/office/drawing/2014/main" id="{45C69AA4-EDD6-91AD-C37B-661198C8371D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5795963" y="2781300"/>
          <a:ext cx="3348037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3" imgW="6668431" imgH="6668431" progId="MSPhotoEd.3">
                  <p:embed/>
                </p:oleObj>
              </mc:Choice>
              <mc:Fallback>
                <p:oleObj name="Fotografía de Photo Editor" r:id="rId3" imgW="6668431" imgH="6668431" progId="MSPhotoEd.3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2781300"/>
                        <a:ext cx="3348037" cy="407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1AF1EC28-975C-FEC3-9F05-D647D284B0C1}"/>
              </a:ext>
            </a:extLst>
          </p:cNvPr>
          <p:cNvSpPr/>
          <p:nvPr/>
        </p:nvSpPr>
        <p:spPr bwMode="auto">
          <a:xfrm>
            <a:off x="0" y="6308725"/>
            <a:ext cx="2339975" cy="54927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charset="0"/>
              <a:ea typeface="ＭＳ Ｐゴシック" pitchFamily="-8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>
            <a:extLst>
              <a:ext uri="{FF2B5EF4-FFF2-40B4-BE49-F238E27FC236}">
                <a16:creationId xmlns:a16="http://schemas.microsoft.com/office/drawing/2014/main" id="{802C49B5-2DE3-AC37-2BBA-838D0A9699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04825"/>
            <a:ext cx="7631113" cy="514350"/>
          </a:xfrm>
        </p:spPr>
        <p:txBody>
          <a:bodyPr/>
          <a:lstStyle/>
          <a:p>
            <a:pPr algn="r"/>
            <a:r>
              <a:rPr lang="es-PE" altLang="es-PE" sz="4000" b="1"/>
              <a:t>Actividades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4DF248-D83D-F03E-F3DB-AFB3B6FBB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088" y="1371600"/>
            <a:ext cx="7772400" cy="4721225"/>
          </a:xfrm>
        </p:spPr>
        <p:txBody>
          <a:bodyPr/>
          <a:lstStyle/>
          <a:p>
            <a:pPr marL="354013" indent="-354013" algn="just">
              <a:buFontTx/>
              <a:buNone/>
              <a:defRPr/>
            </a:pPr>
            <a:r>
              <a:rPr lang="es-PE" sz="2400" dirty="0"/>
              <a:t>3. Seguramente has oído hablar de Mickey Mouse y del Pato Donald. Estos y muchos otros personajes son producto de la fantasía de un hombre llamado Walt Disney, quien cumplió su gran sueño personal y empresarial con la edificación de un enorme parque de diversiones, con hoteles, restaurantes y otros lugares atractivos.</a:t>
            </a:r>
          </a:p>
          <a:p>
            <a:pPr marL="354013" indent="-354013" algn="just">
              <a:buFontTx/>
              <a:buNone/>
              <a:defRPr/>
            </a:pPr>
            <a:r>
              <a:rPr lang="es-PE" sz="2400" dirty="0"/>
              <a:t>	En la actualidad Disneylandia es un gran éxito, tanto que muchos adultos y niños en Estados Unidos y otros lugares del mundo gastan en ella millones de dólares, lo cual trae, por supuesto, grandes ganancias a los accionistas.</a:t>
            </a:r>
          </a:p>
          <a:p>
            <a:pPr marL="0" indent="0" algn="just">
              <a:buFontTx/>
              <a:buNone/>
              <a:defRPr/>
            </a:pPr>
            <a:endParaRPr lang="es-PE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contenido 2">
            <a:extLst>
              <a:ext uri="{FF2B5EF4-FFF2-40B4-BE49-F238E27FC236}">
                <a16:creationId xmlns:a16="http://schemas.microsoft.com/office/drawing/2014/main" id="{FBD1AC20-FD36-818C-FFE9-70A1BD4CCA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088" y="836613"/>
            <a:ext cx="7772400" cy="4721225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es-PE" altLang="es-PE" sz="2400"/>
              <a:t>En 1993, ante el éxito logrado en Disneylandia, sus accionistas decidieron repetir la experiencia en Europa. Después de planificar hasta el ultimo detalle, Euro Disney abrió sus puertas a 20 kilómetros de la ciudad de París.</a:t>
            </a:r>
          </a:p>
          <a:p>
            <a:pPr marL="0" indent="0" algn="just">
              <a:buFontTx/>
              <a:buNone/>
            </a:pPr>
            <a:r>
              <a:rPr lang="es-PE" altLang="es-PE" sz="2400"/>
              <a:t>En el primer año el parque de fantasía parecía un parque fantasma, pues los 10 millones y medio de visitantes que se esperaba recibir ese año nunca llegaron. Se había proyectado que los visitantes llegaran todo el año y que en promedio estuvieran más de tres días gozando y gastando, pero eso no ocurría. Es más, los pocos que llegaban gastaban menos de la mitad de lo planeado.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contenido 2">
            <a:extLst>
              <a:ext uri="{FF2B5EF4-FFF2-40B4-BE49-F238E27FC236}">
                <a16:creationId xmlns:a16="http://schemas.microsoft.com/office/drawing/2014/main" id="{F86B72A3-F30C-75D1-D082-BF596015A6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2492375"/>
            <a:ext cx="7772400" cy="3603625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es-PE" altLang="es-PE" sz="2800"/>
              <a:t>Identifica los problemas a los que se enfrentan los encargados de Euro Disney. Busca información que te sirva para formular alternativas. Finalmente, plantea opciones de solución para los problemas.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5EB42F5-B772-D009-86C5-213633F17E54}"/>
              </a:ext>
            </a:extLst>
          </p:cNvPr>
          <p:cNvSpPr/>
          <p:nvPr/>
        </p:nvSpPr>
        <p:spPr bwMode="auto">
          <a:xfrm>
            <a:off x="0" y="6308725"/>
            <a:ext cx="2339975" cy="54927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charset="0"/>
              <a:ea typeface="ＭＳ Ｐゴシック" pitchFamily="-80" charset="-128"/>
            </a:endParaRPr>
          </a:p>
        </p:txBody>
      </p:sp>
      <p:pic>
        <p:nvPicPr>
          <p:cNvPr id="20483" name="Imagen 4">
            <a:extLst>
              <a:ext uri="{FF2B5EF4-FFF2-40B4-BE49-F238E27FC236}">
                <a16:creationId xmlns:a16="http://schemas.microsoft.com/office/drawing/2014/main" id="{ECD65327-4B90-3071-3A32-F6955B856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66688"/>
            <a:ext cx="6354763" cy="640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5A6EEEB-A56B-1A59-F246-42A3821E87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674688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n-US" sz="4000" b="1"/>
              <a:t>Evaluando alternativas y </a:t>
            </a:r>
            <a:br>
              <a:rPr lang="es-ES_tradnl" altLang="en-US" sz="4000" b="1"/>
            </a:br>
            <a:r>
              <a:rPr lang="es-ES_tradnl" altLang="en-US" sz="4000" b="1"/>
              <a:t>toma de decisiones</a:t>
            </a:r>
            <a:endParaRPr lang="es-PE" altLang="en-US" sz="4000" b="1"/>
          </a:p>
        </p:txBody>
      </p:sp>
      <p:sp>
        <p:nvSpPr>
          <p:cNvPr id="204812" name="Rectangle 12">
            <a:extLst>
              <a:ext uri="{FF2B5EF4-FFF2-40B4-BE49-F238E27FC236}">
                <a16:creationId xmlns:a16="http://schemas.microsoft.com/office/drawing/2014/main" id="{6A356512-E8DB-1269-A44B-CE634A3EE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2346325"/>
            <a:ext cx="5041900" cy="2676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s-ES_tradnl" altLang="en-US" sz="2800" b="1" dirty="0">
                <a:solidFill>
                  <a:srgbClr val="FB7835"/>
                </a:solidFill>
              </a:rPr>
              <a:t>¿Cómo tomar una decisión?</a:t>
            </a:r>
            <a:r>
              <a:rPr lang="es-ES_tradnl" altLang="en-US" sz="2800" b="1" dirty="0"/>
              <a:t> </a:t>
            </a:r>
            <a:br>
              <a:rPr lang="es-ES_tradnl" altLang="en-US" sz="2000" b="1" dirty="0"/>
            </a:br>
            <a:endParaRPr lang="es-ES_tradnl" altLang="en-US" sz="2000" b="1" dirty="0"/>
          </a:p>
          <a:p>
            <a:pPr marL="176213" indent="-176213">
              <a:spcBef>
                <a:spcPct val="0"/>
              </a:spcBef>
              <a:defRPr/>
            </a:pPr>
            <a:r>
              <a:rPr lang="es-ES_tradnl" altLang="en-US" sz="2000" b="1" dirty="0"/>
              <a:t> </a:t>
            </a:r>
            <a:r>
              <a:rPr lang="es-ES_tradnl" altLang="en-US" sz="2400" dirty="0"/>
              <a:t>Considerar los aspectos positivos y negativos, a corto y largo plazo.</a:t>
            </a:r>
          </a:p>
          <a:p>
            <a:pPr marL="176213" indent="-176213">
              <a:spcBef>
                <a:spcPct val="0"/>
              </a:spcBef>
              <a:defRPr/>
            </a:pPr>
            <a:r>
              <a:rPr lang="es-ES_tradnl" altLang="en-US" sz="2400" dirty="0"/>
              <a:t> Evaluar cuánto tiempo tomará  ejecutar la alternativa.</a:t>
            </a:r>
          </a:p>
          <a:p>
            <a:pPr marL="176213" indent="-176213">
              <a:spcBef>
                <a:spcPct val="0"/>
              </a:spcBef>
              <a:defRPr/>
            </a:pPr>
            <a:r>
              <a:rPr lang="es-ES_tradnl" altLang="en-US" sz="2400" dirty="0"/>
              <a:t> asumir la responsabilidad.</a:t>
            </a:r>
          </a:p>
        </p:txBody>
      </p:sp>
      <p:graphicFrame>
        <p:nvGraphicFramePr>
          <p:cNvPr id="21508" name="Object 15">
            <a:extLst>
              <a:ext uri="{FF2B5EF4-FFF2-40B4-BE49-F238E27FC236}">
                <a16:creationId xmlns:a16="http://schemas.microsoft.com/office/drawing/2014/main" id="{ED1B5471-10B7-D127-217D-4AB0590457CA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0" y="2492375"/>
          <a:ext cx="2987675" cy="367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3" imgW="6668431" imgH="7133333" progId="MSPhotoEd.3">
                  <p:embed/>
                </p:oleObj>
              </mc:Choice>
              <mc:Fallback>
                <p:oleObj name="Fotografía de Photo Editor" r:id="rId3" imgW="6668431" imgH="7133333" progId="MSPhotoEd.3">
                  <p:embed/>
                  <p:pic>
                    <p:nvPicPr>
                      <p:cNvPr id="0" name="Object 1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492375"/>
                        <a:ext cx="2987675" cy="367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6A246144-544D-B357-65C8-BC127D4DEAA7}"/>
              </a:ext>
            </a:extLst>
          </p:cNvPr>
          <p:cNvSpPr/>
          <p:nvPr/>
        </p:nvSpPr>
        <p:spPr bwMode="auto">
          <a:xfrm>
            <a:off x="0" y="6308725"/>
            <a:ext cx="2339975" cy="54927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charset="0"/>
              <a:ea typeface="ＭＳ Ｐゴシック" pitchFamily="-8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>
            <a:extLst>
              <a:ext uri="{FF2B5EF4-FFF2-40B4-BE49-F238E27FC236}">
                <a16:creationId xmlns:a16="http://schemas.microsoft.com/office/drawing/2014/main" id="{13926C22-9C9A-3089-13F1-A752CF4AE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6288" y="341313"/>
            <a:ext cx="7772400" cy="1143000"/>
          </a:xfrm>
        </p:spPr>
        <p:txBody>
          <a:bodyPr/>
          <a:lstStyle/>
          <a:p>
            <a:pPr algn="r"/>
            <a:r>
              <a:rPr lang="es-ES" altLang="es-PE"/>
              <a:t>Determinación de ideas</a:t>
            </a:r>
            <a:endParaRPr lang="en-US" alt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9CFF8A-7A3B-4FFE-6447-7D991D07E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1484313"/>
            <a:ext cx="7772400" cy="5022850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es-ES" sz="2200" dirty="0"/>
              <a:t>Es el proceso por el cual se establecen de manera creativa todas las posibles alternativas para la solución de problemas. Algunas estrategias que te pueden servir para esto son:</a:t>
            </a:r>
          </a:p>
          <a:p>
            <a:pPr algn="just">
              <a:defRPr/>
            </a:pPr>
            <a:r>
              <a:rPr lang="es-ES" sz="2200" dirty="0"/>
              <a:t>Pensar en todos los aspectos del problema.</a:t>
            </a:r>
          </a:p>
          <a:p>
            <a:pPr algn="just">
              <a:defRPr/>
            </a:pPr>
            <a:r>
              <a:rPr lang="es-ES" sz="2200" dirty="0"/>
              <a:t>Dejar actitudes negativas y pensar que le problema no tiene solución.</a:t>
            </a:r>
          </a:p>
          <a:p>
            <a:pPr algn="just">
              <a:defRPr/>
            </a:pPr>
            <a:r>
              <a:rPr lang="es-ES" sz="2200" dirty="0"/>
              <a:t>No tener miedo a las críticas.</a:t>
            </a:r>
          </a:p>
          <a:p>
            <a:pPr algn="just">
              <a:defRPr/>
            </a:pPr>
            <a:r>
              <a:rPr lang="es-ES" sz="2200" dirty="0"/>
              <a:t>Tomar en cuenta todas las ideas que surjan, ya que después las puedes combinar y tener una buena idea.</a:t>
            </a:r>
          </a:p>
          <a:p>
            <a:pPr algn="just">
              <a:defRPr/>
            </a:pPr>
            <a:r>
              <a:rPr lang="es-ES" sz="2200" dirty="0"/>
              <a:t>No pensar que siempre hay una única manera de solucionar un problema.</a:t>
            </a:r>
            <a:endParaRPr lang="en-US" sz="2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EE12A05-E6E5-F8B2-FD8C-94E4F95EE007}"/>
              </a:ext>
            </a:extLst>
          </p:cNvPr>
          <p:cNvSpPr/>
          <p:nvPr/>
        </p:nvSpPr>
        <p:spPr bwMode="auto">
          <a:xfrm>
            <a:off x="0" y="6308725"/>
            <a:ext cx="2339975" cy="54927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charset="0"/>
              <a:ea typeface="ＭＳ Ｐゴシック" pitchFamily="-80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42A3911-4CD2-CEA9-9E5B-0020B6B12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7813" y="188913"/>
            <a:ext cx="7772400" cy="1143000"/>
          </a:xfrm>
        </p:spPr>
        <p:txBody>
          <a:bodyPr/>
          <a:lstStyle/>
          <a:p>
            <a:pPr eaLnBrk="1" hangingPunct="1"/>
            <a:r>
              <a:rPr lang="es-ES_tradnl" altLang="en-US" sz="4000" b="1"/>
              <a:t>Solución y verificación del resultado</a:t>
            </a:r>
            <a:endParaRPr lang="es-PE" altLang="en-US" sz="4000" b="1"/>
          </a:p>
        </p:txBody>
      </p:sp>
      <p:graphicFrame>
        <p:nvGraphicFramePr>
          <p:cNvPr id="206858" name="Object 10">
            <a:extLst>
              <a:ext uri="{FF2B5EF4-FFF2-40B4-BE49-F238E27FC236}">
                <a16:creationId xmlns:a16="http://schemas.microsoft.com/office/drawing/2014/main" id="{31B954E1-3C6B-1307-C169-3DCF9DEBBC5A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124075" y="4008438"/>
          <a:ext cx="4716463" cy="284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3" imgW="6668431" imgH="4029637" progId="MSPhotoEd.3">
                  <p:embed/>
                </p:oleObj>
              </mc:Choice>
              <mc:Fallback>
                <p:oleObj name="Fotografía de Photo Editor" r:id="rId3" imgW="6668431" imgH="4029637" progId="MSPhotoEd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4008438"/>
                        <a:ext cx="4716463" cy="284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859" name="AutoShape 11">
            <a:extLst>
              <a:ext uri="{FF2B5EF4-FFF2-40B4-BE49-F238E27FC236}">
                <a16:creationId xmlns:a16="http://schemas.microsoft.com/office/drawing/2014/main" id="{EBEF06E8-7364-584E-D00A-F160A651B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852738"/>
            <a:ext cx="3671887" cy="1223962"/>
          </a:xfrm>
          <a:prstGeom prst="cloudCallout">
            <a:avLst>
              <a:gd name="adj1" fmla="val -47708"/>
              <a:gd name="adj2" fmla="val 77495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PE" altLang="en-US" sz="2400" b="1"/>
          </a:p>
        </p:txBody>
      </p:sp>
      <p:sp>
        <p:nvSpPr>
          <p:cNvPr id="206860" name="Text Box 12">
            <a:extLst>
              <a:ext uri="{FF2B5EF4-FFF2-40B4-BE49-F238E27FC236}">
                <a16:creationId xmlns:a16="http://schemas.microsoft.com/office/drawing/2014/main" id="{9215A34F-A9CE-A513-B82C-5F94008AB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3141663"/>
            <a:ext cx="3275013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n-US" sz="1400" b="1"/>
              <a:t>La solución para que mi restaurante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n-US" sz="1400" b="1"/>
              <a:t>recupere clientela es contratar una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n-US" sz="1400" b="1"/>
              <a:t>nueva cocinera!</a:t>
            </a:r>
            <a:endParaRPr lang="es-PE" altLang="en-US" sz="1400" b="1"/>
          </a:p>
          <a:p>
            <a:pPr algn="ctr">
              <a:spcBef>
                <a:spcPct val="0"/>
              </a:spcBef>
              <a:buFontTx/>
              <a:buNone/>
            </a:pPr>
            <a:endParaRPr lang="es-PE" altLang="en-US" sz="1400" b="1"/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B8E33BEE-2ADB-1D29-39C7-21A5863C9CD9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1557338"/>
            <a:ext cx="5184775" cy="719137"/>
            <a:chOff x="2971" y="890"/>
            <a:chExt cx="2676" cy="453"/>
          </a:xfrm>
        </p:grpSpPr>
        <p:sp>
          <p:nvSpPr>
            <p:cNvPr id="24584" name="Rectangle 14">
              <a:extLst>
                <a:ext uri="{FF2B5EF4-FFF2-40B4-BE49-F238E27FC236}">
                  <a16:creationId xmlns:a16="http://schemas.microsoft.com/office/drawing/2014/main" id="{014AA520-03E8-0BFA-FE37-CEFC87540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5" y="890"/>
              <a:ext cx="2562" cy="453"/>
            </a:xfrm>
            <a:prstGeom prst="rect">
              <a:avLst/>
            </a:prstGeom>
            <a:solidFill>
              <a:srgbClr val="FB7835"/>
            </a:solidFill>
            <a:ln w="12700">
              <a:solidFill>
                <a:srgbClr val="1826A6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s-ES" altLang="en-US" sz="2400"/>
            </a:p>
          </p:txBody>
        </p:sp>
        <p:sp>
          <p:nvSpPr>
            <p:cNvPr id="24585" name="Rectangle 15">
              <a:extLst>
                <a:ext uri="{FF2B5EF4-FFF2-40B4-BE49-F238E27FC236}">
                  <a16:creationId xmlns:a16="http://schemas.microsoft.com/office/drawing/2014/main" id="{6C22598C-8991-5D60-387A-29E27D366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946"/>
              <a:ext cx="2676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buFontTx/>
                <a:buNone/>
              </a:pPr>
              <a:r>
                <a:rPr lang="es-ES_tradnl" altLang="en-US" sz="1700">
                  <a:solidFill>
                    <a:schemeClr val="bg1"/>
                  </a:solidFill>
                </a:rPr>
                <a:t>Se tiene que hacer un seguimiento para verificar si efectivamente se está resolviendo el problema. </a:t>
              </a:r>
              <a:endParaRPr lang="es-PE" altLang="en-US" sz="1700">
                <a:solidFill>
                  <a:schemeClr val="bg1"/>
                </a:solidFill>
              </a:endParaRPr>
            </a:p>
          </p:txBody>
        </p:sp>
      </p:grpSp>
      <p:sp>
        <p:nvSpPr>
          <p:cNvPr id="9" name="Rectángulo 8">
            <a:extLst>
              <a:ext uri="{FF2B5EF4-FFF2-40B4-BE49-F238E27FC236}">
                <a16:creationId xmlns:a16="http://schemas.microsoft.com/office/drawing/2014/main" id="{30DC5AFA-0D5E-5819-81F9-A180D4B4F043}"/>
              </a:ext>
            </a:extLst>
          </p:cNvPr>
          <p:cNvSpPr/>
          <p:nvPr/>
        </p:nvSpPr>
        <p:spPr bwMode="auto">
          <a:xfrm>
            <a:off x="0" y="6308725"/>
            <a:ext cx="2339975" cy="54927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charset="0"/>
              <a:ea typeface="ＭＳ Ｐゴシック" pitchFamily="-8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9" grpId="0" animBg="1"/>
      <p:bldP spid="2068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0 Elipse">
            <a:extLst>
              <a:ext uri="{FF2B5EF4-FFF2-40B4-BE49-F238E27FC236}">
                <a16:creationId xmlns:a16="http://schemas.microsoft.com/office/drawing/2014/main" id="{8C728C10-B7B9-8905-E582-08B9B083F176}"/>
              </a:ext>
            </a:extLst>
          </p:cNvPr>
          <p:cNvSpPr/>
          <p:nvPr/>
        </p:nvSpPr>
        <p:spPr>
          <a:xfrm>
            <a:off x="1643063" y="1643063"/>
            <a:ext cx="5357812" cy="45005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1A7EFE49-5972-BC70-17E8-8FF18F0BBB68}"/>
              </a:ext>
            </a:extLst>
          </p:cNvPr>
          <p:cNvSpPr txBox="1">
            <a:spLocks/>
          </p:cNvSpPr>
          <p:nvPr/>
        </p:nvSpPr>
        <p:spPr>
          <a:xfrm>
            <a:off x="785813" y="642938"/>
            <a:ext cx="5143500" cy="64293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1800" b="1" dirty="0">
                <a:latin typeface="+mj-lt"/>
                <a:ea typeface="+mj-ea"/>
                <a:cs typeface="+mj-cs"/>
              </a:rPr>
              <a:t>Ciclo de Solución de Problemas</a:t>
            </a:r>
          </a:p>
        </p:txBody>
      </p:sp>
      <p:sp>
        <p:nvSpPr>
          <p:cNvPr id="6" name="6 Rectángulo redondeado">
            <a:extLst>
              <a:ext uri="{FF2B5EF4-FFF2-40B4-BE49-F238E27FC236}">
                <a16:creationId xmlns:a16="http://schemas.microsoft.com/office/drawing/2014/main" id="{7011C5B5-910E-4FE9-2F8E-92580C017D52}"/>
              </a:ext>
            </a:extLst>
          </p:cNvPr>
          <p:cNvSpPr/>
          <p:nvPr/>
        </p:nvSpPr>
        <p:spPr>
          <a:xfrm>
            <a:off x="3071813" y="1428750"/>
            <a:ext cx="2714625" cy="5000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Contacto con el problema</a:t>
            </a:r>
          </a:p>
        </p:txBody>
      </p:sp>
      <p:sp>
        <p:nvSpPr>
          <p:cNvPr id="7" name="7 Rectángulo redondeado">
            <a:extLst>
              <a:ext uri="{FF2B5EF4-FFF2-40B4-BE49-F238E27FC236}">
                <a16:creationId xmlns:a16="http://schemas.microsoft.com/office/drawing/2014/main" id="{86674803-C2AE-285E-3BFE-618727422073}"/>
              </a:ext>
            </a:extLst>
          </p:cNvPr>
          <p:cNvSpPr/>
          <p:nvPr/>
        </p:nvSpPr>
        <p:spPr>
          <a:xfrm>
            <a:off x="5715000" y="2428875"/>
            <a:ext cx="2500313" cy="57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PE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Claro entendimiento del problema</a:t>
            </a: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8 Rectángulo redondeado">
            <a:extLst>
              <a:ext uri="{FF2B5EF4-FFF2-40B4-BE49-F238E27FC236}">
                <a16:creationId xmlns:a16="http://schemas.microsoft.com/office/drawing/2014/main" id="{8323BE21-DB19-7FEF-F6B4-9281FED84374}"/>
              </a:ext>
            </a:extLst>
          </p:cNvPr>
          <p:cNvSpPr/>
          <p:nvPr/>
        </p:nvSpPr>
        <p:spPr>
          <a:xfrm>
            <a:off x="5857875" y="3714750"/>
            <a:ext cx="2571750" cy="3571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Definición de objetivos </a:t>
            </a: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9 Rectángulo redondeado">
            <a:extLst>
              <a:ext uri="{FF2B5EF4-FFF2-40B4-BE49-F238E27FC236}">
                <a16:creationId xmlns:a16="http://schemas.microsoft.com/office/drawing/2014/main" id="{A756F890-307D-1563-6717-390AC2B8C7C2}"/>
              </a:ext>
            </a:extLst>
          </p:cNvPr>
          <p:cNvSpPr/>
          <p:nvPr/>
        </p:nvSpPr>
        <p:spPr>
          <a:xfrm>
            <a:off x="5429250" y="4929188"/>
            <a:ext cx="2928938" cy="357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PE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Elaboración de estrategias</a:t>
            </a: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10 Rectángulo redondeado">
            <a:extLst>
              <a:ext uri="{FF2B5EF4-FFF2-40B4-BE49-F238E27FC236}">
                <a16:creationId xmlns:a16="http://schemas.microsoft.com/office/drawing/2014/main" id="{079638EA-1844-9D3C-487F-0260F9CF8E27}"/>
              </a:ext>
            </a:extLst>
          </p:cNvPr>
          <p:cNvSpPr/>
          <p:nvPr/>
        </p:nvSpPr>
        <p:spPr>
          <a:xfrm>
            <a:off x="2928938" y="5929313"/>
            <a:ext cx="2786062" cy="357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PE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Distribución de Recursos </a:t>
            </a: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11 Rectángulo redondeado">
            <a:extLst>
              <a:ext uri="{FF2B5EF4-FFF2-40B4-BE49-F238E27FC236}">
                <a16:creationId xmlns:a16="http://schemas.microsoft.com/office/drawing/2014/main" id="{C576DA22-8059-E539-65D5-09C80EF88B96}"/>
              </a:ext>
            </a:extLst>
          </p:cNvPr>
          <p:cNvSpPr/>
          <p:nvPr/>
        </p:nvSpPr>
        <p:spPr>
          <a:xfrm>
            <a:off x="1071563" y="4857750"/>
            <a:ext cx="1643062" cy="3571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PE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Acción</a:t>
            </a: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12 Rectángulo redondeado">
            <a:extLst>
              <a:ext uri="{FF2B5EF4-FFF2-40B4-BE49-F238E27FC236}">
                <a16:creationId xmlns:a16="http://schemas.microsoft.com/office/drawing/2014/main" id="{D5E90667-2E06-42E9-2DDB-FF39478084D3}"/>
              </a:ext>
            </a:extLst>
          </p:cNvPr>
          <p:cNvSpPr/>
          <p:nvPr/>
        </p:nvSpPr>
        <p:spPr>
          <a:xfrm>
            <a:off x="642938" y="3714750"/>
            <a:ext cx="1804987" cy="346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Evaluación</a:t>
            </a: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13 Rectángulo redondeado">
            <a:extLst>
              <a:ext uri="{FF2B5EF4-FFF2-40B4-BE49-F238E27FC236}">
                <a16:creationId xmlns:a16="http://schemas.microsoft.com/office/drawing/2014/main" id="{D6559A07-DC3D-52B3-F5DE-BB59225018CD}"/>
              </a:ext>
            </a:extLst>
          </p:cNvPr>
          <p:cNvSpPr/>
          <p:nvPr/>
        </p:nvSpPr>
        <p:spPr>
          <a:xfrm>
            <a:off x="357188" y="2500313"/>
            <a:ext cx="857250" cy="357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PE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Éxito</a:t>
            </a: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14 Rectángulo redondeado">
            <a:extLst>
              <a:ext uri="{FF2B5EF4-FFF2-40B4-BE49-F238E27FC236}">
                <a16:creationId xmlns:a16="http://schemas.microsoft.com/office/drawing/2014/main" id="{6B37A127-44BA-CF2F-F76D-510831DF28F5}"/>
              </a:ext>
            </a:extLst>
          </p:cNvPr>
          <p:cNvSpPr/>
          <p:nvPr/>
        </p:nvSpPr>
        <p:spPr>
          <a:xfrm>
            <a:off x="1428750" y="2500313"/>
            <a:ext cx="1143000" cy="357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PE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Fracaso</a:t>
            </a: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21 Triángulo isósceles">
            <a:extLst>
              <a:ext uri="{FF2B5EF4-FFF2-40B4-BE49-F238E27FC236}">
                <a16:creationId xmlns:a16="http://schemas.microsoft.com/office/drawing/2014/main" id="{FA8BFAD7-F079-371D-92CB-1E5ECB044DF6}"/>
              </a:ext>
            </a:extLst>
          </p:cNvPr>
          <p:cNvSpPr/>
          <p:nvPr/>
        </p:nvSpPr>
        <p:spPr>
          <a:xfrm rot="7579147">
            <a:off x="5828506" y="2013744"/>
            <a:ext cx="357188" cy="2857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/>
          </a:p>
        </p:txBody>
      </p:sp>
      <p:sp>
        <p:nvSpPr>
          <p:cNvPr id="16" name="22 Triángulo isósceles">
            <a:extLst>
              <a:ext uri="{FF2B5EF4-FFF2-40B4-BE49-F238E27FC236}">
                <a16:creationId xmlns:a16="http://schemas.microsoft.com/office/drawing/2014/main" id="{5B993CA1-A3CD-1C02-677A-EFEAD077644C}"/>
              </a:ext>
            </a:extLst>
          </p:cNvPr>
          <p:cNvSpPr/>
          <p:nvPr/>
        </p:nvSpPr>
        <p:spPr>
          <a:xfrm rot="10490211">
            <a:off x="6799263" y="3302000"/>
            <a:ext cx="357187" cy="2857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/>
          </a:p>
        </p:txBody>
      </p:sp>
      <p:sp>
        <p:nvSpPr>
          <p:cNvPr id="17" name="23 Triángulo isósceles">
            <a:extLst>
              <a:ext uri="{FF2B5EF4-FFF2-40B4-BE49-F238E27FC236}">
                <a16:creationId xmlns:a16="http://schemas.microsoft.com/office/drawing/2014/main" id="{353CFB8A-4432-3111-2CEF-2D6E38785D9F}"/>
              </a:ext>
            </a:extLst>
          </p:cNvPr>
          <p:cNvSpPr/>
          <p:nvPr/>
        </p:nvSpPr>
        <p:spPr>
          <a:xfrm rot="12109591">
            <a:off x="6683375" y="4413250"/>
            <a:ext cx="357188" cy="2857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/>
          </a:p>
        </p:txBody>
      </p:sp>
      <p:sp>
        <p:nvSpPr>
          <p:cNvPr id="18" name="24 Triángulo isósceles">
            <a:extLst>
              <a:ext uri="{FF2B5EF4-FFF2-40B4-BE49-F238E27FC236}">
                <a16:creationId xmlns:a16="http://schemas.microsoft.com/office/drawing/2014/main" id="{9CBEE1E1-B64A-6353-A41D-A3BB18DD56C6}"/>
              </a:ext>
            </a:extLst>
          </p:cNvPr>
          <p:cNvSpPr/>
          <p:nvPr/>
        </p:nvSpPr>
        <p:spPr>
          <a:xfrm rot="13727256">
            <a:off x="5761831" y="5514182"/>
            <a:ext cx="357187" cy="2857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/>
          </a:p>
        </p:txBody>
      </p:sp>
      <p:sp>
        <p:nvSpPr>
          <p:cNvPr id="19" name="25 Triángulo isósceles">
            <a:extLst>
              <a:ext uri="{FF2B5EF4-FFF2-40B4-BE49-F238E27FC236}">
                <a16:creationId xmlns:a16="http://schemas.microsoft.com/office/drawing/2014/main" id="{DCBCBF80-1827-8EB9-91B3-0B07C31CFCE0}"/>
              </a:ext>
            </a:extLst>
          </p:cNvPr>
          <p:cNvSpPr/>
          <p:nvPr/>
        </p:nvSpPr>
        <p:spPr>
          <a:xfrm rot="18642623">
            <a:off x="2475706" y="5514182"/>
            <a:ext cx="357187" cy="2857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/>
          </a:p>
        </p:txBody>
      </p:sp>
      <p:sp>
        <p:nvSpPr>
          <p:cNvPr id="20" name="26 Triángulo isósceles">
            <a:extLst>
              <a:ext uri="{FF2B5EF4-FFF2-40B4-BE49-F238E27FC236}">
                <a16:creationId xmlns:a16="http://schemas.microsoft.com/office/drawing/2014/main" id="{5BEAC7A5-E031-2CF3-7691-7A2FD76AF4CE}"/>
              </a:ext>
            </a:extLst>
          </p:cNvPr>
          <p:cNvSpPr/>
          <p:nvPr/>
        </p:nvSpPr>
        <p:spPr>
          <a:xfrm rot="21213660">
            <a:off x="1514475" y="4305300"/>
            <a:ext cx="357188" cy="2857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/>
          </a:p>
        </p:txBody>
      </p:sp>
      <p:sp>
        <p:nvSpPr>
          <p:cNvPr id="21" name="27 Triángulo isósceles">
            <a:extLst>
              <a:ext uri="{FF2B5EF4-FFF2-40B4-BE49-F238E27FC236}">
                <a16:creationId xmlns:a16="http://schemas.microsoft.com/office/drawing/2014/main" id="{8DDA071B-53CB-8F3F-98B6-5A650E5B8DD0}"/>
              </a:ext>
            </a:extLst>
          </p:cNvPr>
          <p:cNvSpPr/>
          <p:nvPr/>
        </p:nvSpPr>
        <p:spPr>
          <a:xfrm rot="407052">
            <a:off x="1597025" y="3178175"/>
            <a:ext cx="357188" cy="2857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/>
          </a:p>
        </p:txBody>
      </p:sp>
      <p:sp>
        <p:nvSpPr>
          <p:cNvPr id="22" name="28 Triángulo isósceles">
            <a:extLst>
              <a:ext uri="{FF2B5EF4-FFF2-40B4-BE49-F238E27FC236}">
                <a16:creationId xmlns:a16="http://schemas.microsoft.com/office/drawing/2014/main" id="{595A2FDA-374E-FCFE-EA18-19EDF4F2C913}"/>
              </a:ext>
            </a:extLst>
          </p:cNvPr>
          <p:cNvSpPr/>
          <p:nvPr/>
        </p:nvSpPr>
        <p:spPr>
          <a:xfrm rot="3164869">
            <a:off x="2472531" y="2015332"/>
            <a:ext cx="357187" cy="2857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/>
          </a:p>
        </p:txBody>
      </p:sp>
      <p:sp>
        <p:nvSpPr>
          <p:cNvPr id="23" name="29 Arco">
            <a:extLst>
              <a:ext uri="{FF2B5EF4-FFF2-40B4-BE49-F238E27FC236}">
                <a16:creationId xmlns:a16="http://schemas.microsoft.com/office/drawing/2014/main" id="{A7A6D873-842E-ECE0-9EA7-6AAA79BC1463}"/>
              </a:ext>
            </a:extLst>
          </p:cNvPr>
          <p:cNvSpPr/>
          <p:nvPr/>
        </p:nvSpPr>
        <p:spPr>
          <a:xfrm flipH="1" flipV="1">
            <a:off x="857250" y="2357438"/>
            <a:ext cx="1785938" cy="1000125"/>
          </a:xfrm>
          <a:prstGeom prst="arc">
            <a:avLst>
              <a:gd name="adj1" fmla="val 16222197"/>
              <a:gd name="adj2" fmla="val 9940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/>
          </a:p>
        </p:txBody>
      </p:sp>
      <p:sp>
        <p:nvSpPr>
          <p:cNvPr id="28" name="5 Rectángulo redondeado">
            <a:extLst>
              <a:ext uri="{FF2B5EF4-FFF2-40B4-BE49-F238E27FC236}">
                <a16:creationId xmlns:a16="http://schemas.microsoft.com/office/drawing/2014/main" id="{AC6297EF-0CD9-28CB-A7FB-2096F5173AB0}"/>
              </a:ext>
            </a:extLst>
          </p:cNvPr>
          <p:cNvSpPr/>
          <p:nvPr/>
        </p:nvSpPr>
        <p:spPr>
          <a:xfrm>
            <a:off x="3357563" y="2928938"/>
            <a:ext cx="1928812" cy="15001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800" dirty="0"/>
              <a:t>Búsqueda de Información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8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800" dirty="0"/>
              <a:t>Creatividad</a:t>
            </a:r>
          </a:p>
        </p:txBody>
      </p:sp>
      <p:pic>
        <p:nvPicPr>
          <p:cNvPr id="26647" name="48 Imagen" descr="Logo_colegio.jpg">
            <a:extLst>
              <a:ext uri="{FF2B5EF4-FFF2-40B4-BE49-F238E27FC236}">
                <a16:creationId xmlns:a16="http://schemas.microsoft.com/office/drawing/2014/main" id="{5AB27038-83E0-A658-BFC1-CF386B61A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313" y="5572125"/>
            <a:ext cx="676275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8" grpId="0" animBg="1"/>
    </p:bldLst>
  </p:timing>
</p:sld>
</file>

<file path=ppt/theme/theme1.xml><?xml version="1.0" encoding="utf-8"?>
<a:theme xmlns:a="http://schemas.openxmlformats.org/drawingml/2006/main" name="aulaempresa">
  <a:themeElements>
    <a:clrScheme name="aulaempre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ulaempres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80" charset="-128"/>
          </a:defRPr>
        </a:defPPr>
      </a:lstStyle>
    </a:lnDef>
  </a:objectDefaults>
  <a:extraClrSchemeLst>
    <a:extraClrScheme>
      <a:clrScheme name="aulaempre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laempre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laempre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JOSE LUIS:aulaempresa.pot</Template>
  <TotalTime>2618</TotalTime>
  <Words>984</Words>
  <Application>Microsoft Office PowerPoint</Application>
  <PresentationFormat>Presentación en pantalla (4:3)</PresentationFormat>
  <Paragraphs>101</Paragraphs>
  <Slides>18</Slides>
  <Notes>6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ＭＳ Ｐゴシック</vt:lpstr>
      <vt:lpstr>aulaempresa</vt:lpstr>
      <vt:lpstr>Fotografía de Microsoft Photo Editor 3.0</vt:lpstr>
      <vt:lpstr>CAPITULO II</vt:lpstr>
      <vt:lpstr>Propósito de la sesión</vt:lpstr>
      <vt:lpstr>Compartamos nuestros conocimientos</vt:lpstr>
      <vt:lpstr>Presentación de PowerPoint</vt:lpstr>
      <vt:lpstr>Problema</vt:lpstr>
      <vt:lpstr>Problema</vt:lpstr>
      <vt:lpstr>Actividades</vt:lpstr>
      <vt:lpstr>Presentación de PowerPoint</vt:lpstr>
      <vt:lpstr>Presentación de PowerPoint</vt:lpstr>
      <vt:lpstr>Determinación de ideas</vt:lpstr>
      <vt:lpstr>Actividades</vt:lpstr>
      <vt:lpstr>Presentación de PowerPoint</vt:lpstr>
      <vt:lpstr>Presentación de PowerPoint</vt:lpstr>
      <vt:lpstr>Presentación de PowerPoint</vt:lpstr>
      <vt:lpstr>Evaluando alternativas y  toma de decisiones</vt:lpstr>
      <vt:lpstr>Determinación de ideas</vt:lpstr>
      <vt:lpstr>Solución y verificación del resultado</vt:lpstr>
      <vt:lpstr>Presentación de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Docente</dc:creator>
  <cp:lastModifiedBy>Docente</cp:lastModifiedBy>
  <cp:revision>110</cp:revision>
  <dcterms:created xsi:type="dcterms:W3CDTF">2008-07-11T00:22:00Z</dcterms:created>
  <dcterms:modified xsi:type="dcterms:W3CDTF">2025-04-25T18:25:14Z</dcterms:modified>
</cp:coreProperties>
</file>