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69A"/>
    <a:srgbClr val="3872A2"/>
    <a:srgbClr val="397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60"/>
  </p:normalViewPr>
  <p:slideViewPr>
    <p:cSldViewPr snapToGrid="0">
      <p:cViewPr varScale="1">
        <p:scale>
          <a:sx n="65" d="100"/>
          <a:sy n="65" d="100"/>
        </p:scale>
        <p:origin x="9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0AF54F-ED68-F499-A9C3-EB955382F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ECB3EB-5D1E-282B-748B-8FCDB9F3E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50613-4E67-8564-30D9-C1B5DBE9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8408CB-7538-C878-A41D-B20D0033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2DADDF-77B6-7EDD-C375-5EBDA7414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8463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89747-08BA-F110-268C-5138DD1F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F8A590-5F7E-47A7-2C71-7C15C3909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8A7F62-87D6-8F47-2169-B1A6EF150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4BE551-9057-29B7-0B7E-50C24AAB3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E9F34E-B51C-A570-A859-88422E676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4198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EB404-011D-D619-A2E6-6CC0A81B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4F8D94-6EC3-C799-F4AE-46B484B64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588B87-78B9-2F79-4688-B99A798DC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8AE8B0-4832-A751-A7E6-9C92FBA4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1344F6-B131-99BE-6D4F-F74961DAA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8534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A1865-8621-147F-C322-9CA02101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6882C0-2749-F534-3562-1F5EAEC8F0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E3A865-1A53-0167-17A8-454E54E34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FCA188-1E0F-96B5-1D54-726A6D9A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56435B-3F9F-E479-7CE6-5284E48BF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8D9CE8-5F97-F5A2-9FE9-DACA307B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3607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5E68F-D219-7E47-2526-D933E35F9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8CF02F-BAC0-50DC-0919-7058F8454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78612A-129E-8F5B-5360-53E0C5AB2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5C08198-3D89-B1F9-ACE6-4ABC306AC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BEE4A4C-3207-EEDE-0720-71F0E8407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FC5A8A9-24D7-7955-C8CA-E08CD2A16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CD9A192-63EC-9FAB-9845-B2EB0E5DE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8BAB1E9-5824-C215-9A11-C96BEF51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1082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8D8E33-5995-74D7-2565-CEC8AC022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6A5DDFB-8364-3CEB-0FF0-5E8B9B318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04C4C9B-3ED4-F514-1003-07B1DC3DF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7310DF-CB45-8F4D-9C46-51167F41B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2565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5CBAE41-E29A-4C42-5A2C-D66E31A9E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0EF40B-34D5-6211-9EA7-52EBCF05C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9B3B36-83F5-519F-9A1B-0E1516382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3805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98220-FC4C-78EF-7F13-57173CBEF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81021A-9182-9EF9-F6EA-27E5FB98E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ED29D-F982-2B5E-2873-64FA5CA30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D07A4-3CEE-177A-A39F-18A666EA5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AC8AD7-0468-84CE-3391-34023702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8D71C5-55BE-66DB-6DDE-32E20691E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652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2274F-FD6F-320C-D021-B3CB8E0B5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4A3B988-1CCA-FDB1-6CBE-5CA00BCC2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6E0BB1-A9CD-6BE8-F4D6-A518BEA91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3AF7BE-F620-355E-0A43-CEBE35514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A63ADA-4401-2DEC-B693-ACA6DD67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2F02D7-0C6A-325B-3E24-7C050C20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650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2D074-1AE9-B8C3-514E-D27F7ED3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277745-6036-C85C-0EF0-467848F5C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D96509-CA07-F277-0151-0BED63EE0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03B28D-40B9-22D9-9F67-2C1BF283B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636473-DFF6-078E-D147-861F98E9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897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0B0080-AF9D-BA06-E043-69E153C147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FBE08E-21D1-82EB-70B2-996234D08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B06165-45CB-7EA2-9070-EEFE4CB27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FCAE52-E6EF-2776-BF71-02369E025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EC077-B49D-382D-3E95-568BD135C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7085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498E42-6C65-922D-A300-13A537710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CADE95-CF56-0E95-CE0D-66DB4D492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8B799D-F752-3FF7-8CF7-67DDBD5EB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8958D-829F-4498-BAF4-BD9FB563F199}" type="datetimeFigureOut">
              <a:rPr lang="es-PE" smtClean="0"/>
              <a:t>29/08/2024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C955B0-3399-367A-55BB-67A64D0B1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0F466B-DD29-4685-0AC9-D8D06A3DE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8CC71-505A-4410-A657-32D5A4B4895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89449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D12E5C41-D685-5EE3-4BB2-ACA7C04C3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561" y="501445"/>
            <a:ext cx="8232877" cy="463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E2652FB-862B-BB98-14A2-1622709D2450}"/>
              </a:ext>
            </a:extLst>
          </p:cNvPr>
          <p:cNvSpPr txBox="1"/>
          <p:nvPr/>
        </p:nvSpPr>
        <p:spPr>
          <a:xfrm>
            <a:off x="7138218" y="5947461"/>
            <a:ext cx="4409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972A1"/>
                </a:solidFill>
              </a:rPr>
              <a:t>Prof. Freddy Hervias Vargas</a:t>
            </a:r>
            <a:endParaRPr lang="es-PE" sz="2800" b="1" dirty="0">
              <a:solidFill>
                <a:srgbClr val="3972A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E7B91B2-1B02-EF73-04D9-06419A6AB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39" y="5442154"/>
            <a:ext cx="1092733" cy="122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81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5A2213C-C6B3-AC1C-3AE1-BB560FF69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311" y="343898"/>
            <a:ext cx="8283286" cy="617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18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BA3613-45C3-5438-8B53-92B6FBCF1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25" y="736881"/>
            <a:ext cx="10057350" cy="538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39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F7E0B-CAE5-05B4-066B-C23D5122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4387"/>
            <a:ext cx="10515600" cy="835283"/>
          </a:xfrm>
        </p:spPr>
        <p:txBody>
          <a:bodyPr>
            <a:noAutofit/>
          </a:bodyPr>
          <a:lstStyle/>
          <a:p>
            <a:pPr algn="ctr"/>
            <a:r>
              <a:rPr lang="es-PE" sz="3200" b="1" dirty="0">
                <a:solidFill>
                  <a:srgbClr val="3972A1"/>
                </a:solidFill>
              </a:rPr>
              <a:t>https://www.youtube.com/watch?v=lc5JJTQa4r8&amp;t=149s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966DD11-C2D9-0213-4931-6C7376D16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356" y="535018"/>
            <a:ext cx="7525287" cy="48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9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7D6D5C7-EFE9-10D7-0633-F2FC3C065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103" y="199103"/>
            <a:ext cx="6459794" cy="645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448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452683B-006F-45C0-CCA7-577BEA9BD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359" y="290359"/>
            <a:ext cx="6277281" cy="627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0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undamentos de la computación con Python: Conceptos clave">
            <a:extLst>
              <a:ext uri="{FF2B5EF4-FFF2-40B4-BE49-F238E27FC236}">
                <a16:creationId xmlns:a16="http://schemas.microsoft.com/office/drawing/2014/main" id="{3A58E157-9C46-F53D-085C-74D8DBA99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2" y="443834"/>
            <a:ext cx="10746596" cy="597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554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6DEFC-D496-2609-4159-A3C6D2A99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751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C00000"/>
                </a:solidFill>
              </a:rPr>
              <a:t>Clase </a:t>
            </a:r>
            <a:r>
              <a:rPr lang="es-ES" b="1" dirty="0" err="1">
                <a:solidFill>
                  <a:srgbClr val="C00000"/>
                </a:solidFill>
              </a:rPr>
              <a:t>Tk</a:t>
            </a:r>
            <a:r>
              <a:rPr lang="es-ES" b="1" dirty="0">
                <a:solidFill>
                  <a:srgbClr val="C00000"/>
                </a:solidFill>
              </a:rPr>
              <a:t> y algunos métodos</a:t>
            </a:r>
            <a:endParaRPr lang="es-PE" b="1" dirty="0">
              <a:solidFill>
                <a:srgbClr val="C0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24A750-F371-7784-F149-372373AD5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3612"/>
            <a:ext cx="105156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3600" dirty="0" err="1">
                <a:solidFill>
                  <a:srgbClr val="FF0000"/>
                </a:solidFill>
              </a:rPr>
              <a:t>Tk</a:t>
            </a:r>
            <a:r>
              <a:rPr lang="es-ES" sz="3600" dirty="0">
                <a:solidFill>
                  <a:srgbClr val="FF0000"/>
                </a:solidFill>
              </a:rPr>
              <a:t>() </a:t>
            </a:r>
            <a:r>
              <a:rPr lang="es-ES" sz="3600" dirty="0"/>
              <a:t>Clase para crear una ventana principal donde añadir los widgets</a:t>
            </a:r>
          </a:p>
          <a:p>
            <a:pPr algn="just"/>
            <a:r>
              <a:rPr lang="es-ES" sz="3600" dirty="0">
                <a:solidFill>
                  <a:srgbClr val="FF0000"/>
                </a:solidFill>
              </a:rPr>
              <a:t>Pack() </a:t>
            </a:r>
            <a:r>
              <a:rPr lang="es-ES" sz="3600" dirty="0"/>
              <a:t>ubica los widgets en una posición que podemos cambiar a través de los correspondientes atributos.</a:t>
            </a:r>
          </a:p>
          <a:p>
            <a:pPr algn="just">
              <a:tabLst>
                <a:tab pos="3317875" algn="l"/>
              </a:tabLst>
            </a:pPr>
            <a:r>
              <a:rPr lang="es-ES" sz="3600" dirty="0" err="1">
                <a:solidFill>
                  <a:srgbClr val="FF0000"/>
                </a:solidFill>
              </a:rPr>
              <a:t>Mainloop</a:t>
            </a:r>
            <a:r>
              <a:rPr lang="es-ES" sz="3600" dirty="0">
                <a:solidFill>
                  <a:srgbClr val="FF0000"/>
                </a:solidFill>
              </a:rPr>
              <a:t>() </a:t>
            </a:r>
            <a:r>
              <a:rPr lang="es-ES" sz="3600" dirty="0"/>
              <a:t>inicia el bucle de mensajes, aquí se monitorea la interacción del usuario a través del ratón o teclado con la aplicación, cuando se produzca un evento recibiremos notificación correspondiente y podremos responder a dicho evento.</a:t>
            </a:r>
          </a:p>
          <a:p>
            <a:pPr algn="just"/>
            <a:endParaRPr lang="es-PE" sz="360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3AC97ED-92BC-91C9-9A55-BD17BCDFE0F1}"/>
              </a:ext>
            </a:extLst>
          </p:cNvPr>
          <p:cNvCxnSpPr/>
          <p:nvPr/>
        </p:nvCxnSpPr>
        <p:spPr>
          <a:xfrm>
            <a:off x="0" y="135685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20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00BF39-A411-8153-5EF9-0E25DC437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32" y="2706636"/>
            <a:ext cx="10515600" cy="35722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4400" b="0" dirty="0" err="1">
                <a:effectLst/>
                <a:latin typeface="Consolas" panose="020B0609020204030204" pitchFamily="49" charset="0"/>
              </a:rPr>
              <a:t>from</a:t>
            </a:r>
            <a:r>
              <a:rPr lang="es-PE" sz="4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44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4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44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4400" b="0" dirty="0">
                <a:effectLst/>
                <a:latin typeface="Consolas" panose="020B0609020204030204" pitchFamily="49" charset="0"/>
              </a:rPr>
              <a:t> *</a:t>
            </a:r>
          </a:p>
          <a:p>
            <a:pPr marL="0" indent="0">
              <a:buNone/>
            </a:pPr>
            <a:r>
              <a:rPr lang="es-PE" sz="4400" b="0" dirty="0">
                <a:effectLst/>
                <a:latin typeface="Consolas" panose="020B0609020204030204" pitchFamily="49" charset="0"/>
              </a:rPr>
              <a:t>ventana=</a:t>
            </a:r>
            <a:r>
              <a:rPr lang="es-PE" sz="4400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sz="4400" b="0" dirty="0"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s-PE" sz="4400" b="0" dirty="0" err="1">
                <a:effectLst/>
                <a:latin typeface="Consolas" panose="020B0609020204030204" pitchFamily="49" charset="0"/>
              </a:rPr>
              <a:t>ventana.geometry</a:t>
            </a:r>
            <a:r>
              <a:rPr lang="es-PE" sz="4400" b="0" dirty="0">
                <a:effectLst/>
                <a:latin typeface="Consolas" panose="020B0609020204030204" pitchFamily="49" charset="0"/>
              </a:rPr>
              <a:t>("400x200")</a:t>
            </a:r>
          </a:p>
          <a:p>
            <a:pPr marL="0" indent="0">
              <a:buNone/>
            </a:pPr>
            <a:r>
              <a:rPr lang="es-PE" sz="4400" b="0" dirty="0" err="1">
                <a:effectLst/>
                <a:latin typeface="Consolas" panose="020B0609020204030204" pitchFamily="49" charset="0"/>
              </a:rPr>
              <a:t>ventana.title</a:t>
            </a:r>
            <a:r>
              <a:rPr lang="es-PE" sz="4400" b="0" dirty="0">
                <a:effectLst/>
                <a:latin typeface="Consolas" panose="020B0609020204030204" pitchFamily="49" charset="0"/>
              </a:rPr>
              <a:t>("PROMOCION 2024")</a:t>
            </a:r>
          </a:p>
          <a:p>
            <a:pPr marL="0" indent="0">
              <a:buNone/>
            </a:pPr>
            <a:r>
              <a:rPr lang="es-PE" sz="4000" b="0" dirty="0" err="1">
                <a:effectLst/>
                <a:latin typeface="Consolas" panose="020B0609020204030204" pitchFamily="49" charset="0"/>
              </a:rPr>
              <a:t>ventana.mainloop</a:t>
            </a:r>
            <a:r>
              <a:rPr lang="es-PE" sz="4000" b="0" dirty="0">
                <a:effectLst/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endParaRPr lang="es-PE" sz="4800" b="0" dirty="0"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s-PE" sz="4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C0C736-BD96-D56D-6AEC-5F5651DAC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179" y="287286"/>
            <a:ext cx="394335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098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1FEBC-933C-591A-5B82-6798A671E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71" y="2698956"/>
            <a:ext cx="10105103" cy="3746089"/>
          </a:xfrm>
        </p:spPr>
        <p:txBody>
          <a:bodyPr>
            <a:noAutofit/>
          </a:bodyPr>
          <a:lstStyle/>
          <a:p>
            <a:r>
              <a:rPr lang="es-PE" sz="2800" b="0" dirty="0" err="1">
                <a:effectLst/>
                <a:latin typeface="Consolas" panose="020B0609020204030204" pitchFamily="49" charset="0"/>
              </a:rPr>
              <a:t>from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8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8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 *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>
                <a:effectLst/>
                <a:latin typeface="Consolas" panose="020B0609020204030204" pitchFamily="49" charset="0"/>
              </a:rPr>
              <a:t>ventana=</a:t>
            </a:r>
            <a:r>
              <a:rPr lang="es-PE" sz="2800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 err="1">
                <a:effectLst/>
                <a:latin typeface="Consolas" panose="020B0609020204030204" pitchFamily="49" charset="0"/>
              </a:rPr>
              <a:t>ventana.geometry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("400x200")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 err="1">
                <a:effectLst/>
                <a:latin typeface="Consolas" panose="020B0609020204030204" pitchFamily="49" charset="0"/>
              </a:rPr>
              <a:t>ventana.title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("PROMOCION 2024")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 err="1">
                <a:effectLst/>
                <a:latin typeface="Consolas" panose="020B0609020204030204" pitchFamily="49" charset="0"/>
              </a:rPr>
              <a:t>lbl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800" b="0" dirty="0" err="1">
                <a:effectLst/>
                <a:latin typeface="Consolas" panose="020B0609020204030204" pitchFamily="49" charset="0"/>
              </a:rPr>
              <a:t>Label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800" b="0" dirty="0" err="1">
                <a:effectLst/>
                <a:latin typeface="Consolas" panose="020B0609020204030204" pitchFamily="49" charset="0"/>
              </a:rPr>
              <a:t>ventana,text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="soy de la promoción 2024")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 err="1">
                <a:effectLst/>
                <a:latin typeface="Consolas" panose="020B0609020204030204" pitchFamily="49" charset="0"/>
              </a:rPr>
              <a:t>lbl.pack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 err="1">
                <a:effectLst/>
                <a:latin typeface="Consolas" panose="020B0609020204030204" pitchFamily="49" charset="0"/>
              </a:rPr>
              <a:t>btn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800" b="0" dirty="0" err="1">
                <a:effectLst/>
                <a:latin typeface="Consolas" panose="020B0609020204030204" pitchFamily="49" charset="0"/>
              </a:rPr>
              <a:t>Button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800" b="0" dirty="0" err="1">
                <a:effectLst/>
                <a:latin typeface="Consolas" panose="020B0609020204030204" pitchFamily="49" charset="0"/>
              </a:rPr>
              <a:t>ventana,text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="Ingresar")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 err="1">
                <a:effectLst/>
                <a:latin typeface="Consolas" panose="020B0609020204030204" pitchFamily="49" charset="0"/>
              </a:rPr>
              <a:t>btn.pack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r>
              <a:rPr lang="es-PE" sz="2800" b="0" dirty="0" err="1">
                <a:effectLst/>
                <a:latin typeface="Consolas" panose="020B0609020204030204" pitchFamily="49" charset="0"/>
              </a:rPr>
              <a:t>ventana.mainloop</a:t>
            </a:r>
            <a:r>
              <a:rPr lang="es-PE" sz="28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800" b="0" dirty="0">
                <a:effectLst/>
                <a:latin typeface="Consolas" panose="020B0609020204030204" pitchFamily="49" charset="0"/>
              </a:rPr>
            </a:br>
            <a:endParaRPr lang="es-PE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BB5B94-AF6D-A5CD-A041-397A3AC64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721" y="412955"/>
            <a:ext cx="4203291" cy="243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36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F761D-908D-43BD-0986-38712C2BB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961" y="2300748"/>
            <a:ext cx="10515600" cy="4232787"/>
          </a:xfrm>
        </p:spPr>
        <p:txBody>
          <a:bodyPr>
            <a:noAutofit/>
          </a:bodyPr>
          <a:lstStyle/>
          <a:p>
            <a:r>
              <a:rPr lang="es-PE" sz="2400" b="0" dirty="0" err="1">
                <a:effectLst/>
                <a:latin typeface="Consolas" panose="020B0609020204030204" pitchFamily="49" charset="0"/>
              </a:rPr>
              <a:t>from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*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def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miFuncion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():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>
                <a:effectLst/>
                <a:latin typeface="Consolas" panose="020B0609020204030204" pitchFamily="49" charset="0"/>
              </a:rPr>
              <a:t>   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print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("Este mensaje es de la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Promo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>
                <a:effectLst/>
                <a:latin typeface="Consolas" panose="020B0609020204030204" pitchFamily="49" charset="0"/>
              </a:rPr>
              <a:t>ventana=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ventana.geometry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("400x200")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ventana.title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("PROMOCION 2024")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lbl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Label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ventana,text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="soy de la promoción 2024")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lbl.pack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btn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Button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ventana,text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="Ingresar",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command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miFuncion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btn.pack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ventana.mainloop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highlight>
                  <a:srgbClr val="1F1F1F"/>
                </a:highlight>
                <a:latin typeface="Consolas" panose="020B0609020204030204" pitchFamily="49" charset="0"/>
              </a:rPr>
            </a:br>
            <a:endParaRPr lang="es-PE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AFBFA8-56B9-A59D-2123-BF1825A65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497" y="221227"/>
            <a:ext cx="3628103" cy="21028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42727EE-9B2F-2B2C-21E4-EED063AD1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289" y="1646749"/>
            <a:ext cx="44767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5FC855-CA5B-8A92-3402-766EBCEBA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9551"/>
            <a:ext cx="10515600" cy="4498258"/>
          </a:xfrm>
        </p:spPr>
        <p:txBody>
          <a:bodyPr>
            <a:noAutofit/>
          </a:bodyPr>
          <a:lstStyle/>
          <a:p>
            <a:r>
              <a:rPr lang="es-PE" sz="2400" b="0" dirty="0" err="1">
                <a:effectLst/>
                <a:latin typeface="Consolas" panose="020B0609020204030204" pitchFamily="49" charset="0"/>
              </a:rPr>
              <a:t>from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*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def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miFuncion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():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>
                <a:effectLst/>
                <a:latin typeface="Consolas" panose="020B0609020204030204" pitchFamily="49" charset="0"/>
              </a:rPr>
              <a:t>   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print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("Este mensaje es de la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Promo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>
                <a:effectLst/>
                <a:latin typeface="Consolas" panose="020B0609020204030204" pitchFamily="49" charset="0"/>
              </a:rPr>
              <a:t>ventana=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ventana.geometry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("400x200")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ventana.title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("PROMOCION 2024")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lbl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Label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ventana,text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="soy de la promoción 2024")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lbl.pack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btn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ventana,text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="Ingresar",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fg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="red", 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bg</a:t>
            </a:r>
            <a:r>
              <a:rPr lang="es-PE" sz="2400" dirty="0">
                <a:solidFill>
                  <a:srgbClr val="FF0000"/>
                </a:solidFill>
                <a:latin typeface="Consolas" panose="020B0609020204030204" pitchFamily="49" charset="0"/>
              </a:rPr>
              <a:t>=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“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yellow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“)</a:t>
            </a:r>
            <a:b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btn.pack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ventana.mainloop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endParaRPr lang="es-PE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117B0F-E349-4904-5A2B-5A6CDD56B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975" y="300191"/>
            <a:ext cx="390525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74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755008-4400-96CF-B560-055FC73CB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0310"/>
            <a:ext cx="10515600" cy="5265174"/>
          </a:xfrm>
        </p:spPr>
        <p:txBody>
          <a:bodyPr>
            <a:noAutofit/>
          </a:bodyPr>
          <a:lstStyle/>
          <a:p>
            <a:r>
              <a:rPr lang="es-PE" sz="2400" b="0" dirty="0" err="1">
                <a:effectLst/>
                <a:latin typeface="Consolas" panose="020B0609020204030204" pitchFamily="49" charset="0"/>
              </a:rPr>
              <a:t>from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*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def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miFuncion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():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>
                <a:effectLst/>
                <a:latin typeface="Consolas" panose="020B0609020204030204" pitchFamily="49" charset="0"/>
              </a:rPr>
              <a:t>   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print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("Este mensaje es de la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Promo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>
                <a:effectLst/>
                <a:latin typeface="Consolas" panose="020B0609020204030204" pitchFamily="49" charset="0"/>
              </a:rPr>
              <a:t>ventana=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ventana.geometry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("400x200")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ventana.title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("PROMOCION 2024")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lbl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Label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ventana,text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="soy de la promoción 2024")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lbl.pack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btn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Button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ventana,text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="Ingresar",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command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miFuncion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btn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["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fg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"]="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white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"</a:t>
            </a:r>
            <a:b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btn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["</a:t>
            </a:r>
            <a:r>
              <a:rPr lang="es-PE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bg</a:t>
            </a:r>
            <a: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"]="blue"</a:t>
            </a:r>
            <a:br>
              <a:rPr lang="es-PE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btn.pack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r>
              <a:rPr lang="es-PE" sz="2400" b="0" dirty="0" err="1">
                <a:effectLst/>
                <a:latin typeface="Consolas" panose="020B0609020204030204" pitchFamily="49" charset="0"/>
              </a:rPr>
              <a:t>ventana.mainloop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  <a:br>
              <a:rPr lang="es-PE" sz="2400" b="0" dirty="0">
                <a:effectLst/>
                <a:latin typeface="Consolas" panose="020B0609020204030204" pitchFamily="49" charset="0"/>
              </a:rPr>
            </a:br>
            <a:endParaRPr lang="es-PE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508A8C9-0AAD-867D-A4CB-0880F3F1D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745" y="461040"/>
            <a:ext cx="388620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68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9530A-504F-DCE0-3E6A-3E55F033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b="1" dirty="0">
                <a:solidFill>
                  <a:srgbClr val="FF0000"/>
                </a:solidFill>
              </a:rPr>
              <a:t>Utilizar la extensión .</a:t>
            </a:r>
            <a:r>
              <a:rPr lang="es-ES" sz="5400" b="1" dirty="0" err="1">
                <a:solidFill>
                  <a:srgbClr val="FF0000"/>
                </a:solidFill>
              </a:rPr>
              <a:t>pyw</a:t>
            </a:r>
            <a:endParaRPr lang="es-PE" sz="54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9B87B6-B605-F2A4-53D1-0D4E73EDB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3200" dirty="0"/>
              <a:t>Normalmente los script Python son almacenados con la </a:t>
            </a:r>
            <a:r>
              <a:rPr lang="es-ES" sz="3200" dirty="0">
                <a:solidFill>
                  <a:srgbClr val="FF0000"/>
                </a:solidFill>
              </a:rPr>
              <a:t>extensión .</a:t>
            </a:r>
            <a:r>
              <a:rPr lang="es-ES" sz="3200" dirty="0" err="1">
                <a:solidFill>
                  <a:srgbClr val="FF0000"/>
                </a:solidFill>
              </a:rPr>
              <a:t>py</a:t>
            </a:r>
            <a:r>
              <a:rPr lang="es-ES" sz="3200" dirty="0">
                <a:solidFill>
                  <a:srgbClr val="FF0000"/>
                </a:solidFill>
              </a:rPr>
              <a:t>,</a:t>
            </a:r>
          </a:p>
          <a:p>
            <a:pPr marL="0" indent="0" algn="just">
              <a:buNone/>
            </a:pPr>
            <a:r>
              <a:rPr lang="es-ES" sz="3200" dirty="0"/>
              <a:t>Para ejecutar este script, en Windows por ejemplo necesitamos abrir una consola de comandos y ejecutar lo siguiente: </a:t>
            </a:r>
            <a:r>
              <a:rPr lang="es-ES" sz="3200" b="1" dirty="0" err="1"/>
              <a:t>pytho</a:t>
            </a:r>
            <a:r>
              <a:rPr lang="es-ES" sz="3200" b="1" dirty="0"/>
              <a:t> hola_mundo.py, </a:t>
            </a:r>
            <a:r>
              <a:rPr lang="es-ES" sz="3200" dirty="0"/>
              <a:t>si deseamos ejecutar una aplicación con GUI por lo general no se requiere enviar argumentos desde la consola por lo que, </a:t>
            </a:r>
            <a:r>
              <a:rPr lang="es-ES" sz="3200" dirty="0">
                <a:solidFill>
                  <a:srgbClr val="FF0000"/>
                </a:solidFill>
              </a:rPr>
              <a:t>si cambiamos la extensión a </a:t>
            </a:r>
            <a:r>
              <a:rPr lang="es-ES" sz="4400" b="1" dirty="0">
                <a:solidFill>
                  <a:srgbClr val="FF0000"/>
                </a:solidFill>
              </a:rPr>
              <a:t>.</a:t>
            </a:r>
            <a:r>
              <a:rPr lang="es-ES" sz="4400" b="1" dirty="0" err="1">
                <a:solidFill>
                  <a:srgbClr val="FF0000"/>
                </a:solidFill>
              </a:rPr>
              <a:t>pyw</a:t>
            </a:r>
            <a:r>
              <a:rPr lang="es-ES" sz="4400" b="1" dirty="0">
                <a:solidFill>
                  <a:srgbClr val="FF0000"/>
                </a:solidFill>
              </a:rPr>
              <a:t> </a:t>
            </a:r>
            <a:r>
              <a:rPr lang="es-ES" sz="3200" dirty="0">
                <a:solidFill>
                  <a:srgbClr val="FF0000"/>
                </a:solidFill>
              </a:rPr>
              <a:t>la </a:t>
            </a:r>
            <a:r>
              <a:rPr lang="es-ES" sz="3200" dirty="0" err="1">
                <a:solidFill>
                  <a:srgbClr val="FF0000"/>
                </a:solidFill>
              </a:rPr>
              <a:t>apñicación</a:t>
            </a:r>
            <a:r>
              <a:rPr lang="es-ES" sz="3200" dirty="0">
                <a:solidFill>
                  <a:srgbClr val="FF0000"/>
                </a:solidFill>
              </a:rPr>
              <a:t> se ejecutara automáticamente al hacer doble clic sobre ella.</a:t>
            </a:r>
            <a:endParaRPr lang="es-PE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254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223D4-7F18-469B-4872-E8E9168A3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Posicionar controles dentro de una ventana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356AE6-7E27-1B3F-FCFE-D39C105FB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3000" b="1" dirty="0">
                <a:solidFill>
                  <a:srgbClr val="FF0000"/>
                </a:solidFill>
              </a:rPr>
              <a:t>Gestores de geometría</a:t>
            </a:r>
          </a:p>
          <a:p>
            <a:pPr>
              <a:buFontTx/>
              <a:buChar char="-"/>
            </a:pPr>
            <a:r>
              <a:rPr lang="es-ES" dirty="0"/>
              <a:t>Definir el </a:t>
            </a:r>
            <a:r>
              <a:rPr lang="es-ES" dirty="0">
                <a:solidFill>
                  <a:srgbClr val="00B050"/>
                </a:solidFill>
              </a:rPr>
              <a:t>modo en que deben colocarse los widgets </a:t>
            </a:r>
            <a:r>
              <a:rPr lang="es-ES" dirty="0"/>
              <a:t>(controles) dentro de una ventana</a:t>
            </a:r>
          </a:p>
          <a:p>
            <a:pPr lvl="1">
              <a:buFontTx/>
              <a:buChar char="-"/>
            </a:pPr>
            <a:r>
              <a:rPr lang="es-ES" sz="2600" b="1" dirty="0">
                <a:solidFill>
                  <a:srgbClr val="FF0000"/>
                </a:solidFill>
              </a:rPr>
              <a:t>Place</a:t>
            </a:r>
          </a:p>
          <a:p>
            <a:pPr lvl="1">
              <a:buFontTx/>
              <a:buChar char="-"/>
            </a:pPr>
            <a:r>
              <a:rPr lang="es-ES" sz="2600" b="1" dirty="0">
                <a:solidFill>
                  <a:srgbClr val="FF0000"/>
                </a:solidFill>
              </a:rPr>
              <a:t>Pack</a:t>
            </a:r>
          </a:p>
          <a:p>
            <a:pPr lvl="1">
              <a:buFontTx/>
              <a:buChar char="-"/>
            </a:pPr>
            <a:r>
              <a:rPr lang="es-ES" sz="2600" b="1" dirty="0" err="1">
                <a:solidFill>
                  <a:srgbClr val="FF0000"/>
                </a:solidFill>
              </a:rPr>
              <a:t>Grid</a:t>
            </a:r>
            <a:endParaRPr lang="es-ES" sz="2600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s-ES" dirty="0"/>
              <a:t>Para construir las ventanas se pueden utilizar unos widgets especiales</a:t>
            </a:r>
          </a:p>
          <a:p>
            <a:pPr>
              <a:buFontTx/>
              <a:buChar char="-"/>
            </a:pPr>
            <a:r>
              <a:rPr lang="es-ES" dirty="0"/>
              <a:t>(marcos, paneles, etc.) que actúan como contenedores de otros widgets. Estos widgets se utilizan para agrupar varios controles.</a:t>
            </a:r>
          </a:p>
          <a:p>
            <a:pPr>
              <a:buFontTx/>
              <a:buChar char="-"/>
            </a:pPr>
            <a:r>
              <a:rPr lang="es-ES" dirty="0">
                <a:solidFill>
                  <a:srgbClr val="00B050"/>
                </a:solidFill>
              </a:rPr>
              <a:t>No deben mezclarse distintos métodos </a:t>
            </a:r>
            <a:r>
              <a:rPr lang="es-ES" dirty="0"/>
              <a:t>dentro de un mismo contenedor.</a:t>
            </a:r>
          </a:p>
          <a:p>
            <a:pPr>
              <a:buFontTx/>
              <a:buChar char="-"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936051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9A72E-A94E-D216-C5E5-7FE961B2A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7566"/>
            <a:ext cx="10515600" cy="1325563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Posición absoluta</a:t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Place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3CA191-5F2E-96D8-85BB-F3B8D3594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5193"/>
            <a:ext cx="10515600" cy="3371770"/>
          </a:xfrm>
        </p:spPr>
        <p:txBody>
          <a:bodyPr/>
          <a:lstStyle/>
          <a:p>
            <a:r>
              <a:rPr lang="es-ES" dirty="0"/>
              <a:t>Permite ubicar elementos indicando su posición (X e Y) respecto de un elemento padre.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 err="1"/>
              <a:t>Self.button.place</a:t>
            </a:r>
            <a:r>
              <a:rPr lang="es-ES" dirty="0"/>
              <a:t>(x=60, Y=40, </a:t>
            </a:r>
            <a:r>
              <a:rPr lang="es-ES" dirty="0" err="1"/>
              <a:t>width</a:t>
            </a:r>
            <a:r>
              <a:rPr lang="es-ES" dirty="0"/>
              <a:t>=100, </a:t>
            </a:r>
            <a:r>
              <a:rPr lang="es-ES" dirty="0" err="1"/>
              <a:t>height</a:t>
            </a:r>
            <a:r>
              <a:rPr lang="es-ES" dirty="0"/>
              <a:t>=30)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Valores </a:t>
            </a:r>
            <a:r>
              <a:rPr lang="es-ES" b="1" dirty="0">
                <a:solidFill>
                  <a:srgbClr val="00B050"/>
                </a:solidFill>
              </a:rPr>
              <a:t>ABSOLUTOS</a:t>
            </a:r>
            <a:endParaRPr lang="es-PE" b="1" dirty="0">
              <a:solidFill>
                <a:srgbClr val="00B05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BFD3FC3-B6C5-02E8-47A3-A0E96F374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0284" y="3634244"/>
            <a:ext cx="2976285" cy="19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5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133FD-230E-658B-B12E-7F1B3E05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Posición absoluta </a:t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Place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2E5F4A-9F6B-E815-AE41-E86676CFC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Permite ubicar elementos indicando su posición (X e Y) respecto de un elemento padre.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 err="1"/>
              <a:t>button.place</a:t>
            </a:r>
            <a:r>
              <a:rPr lang="es-ES" dirty="0"/>
              <a:t>(</a:t>
            </a:r>
            <a:r>
              <a:rPr lang="es-ES" dirty="0" err="1"/>
              <a:t>relx</a:t>
            </a:r>
            <a:r>
              <a:rPr lang="es-ES" dirty="0"/>
              <a:t>=0.1, </a:t>
            </a:r>
            <a:r>
              <a:rPr lang="es-ES" dirty="0" err="1"/>
              <a:t>rely</a:t>
            </a:r>
            <a:r>
              <a:rPr lang="es-ES" dirty="0"/>
              <a:t>=0.1, </a:t>
            </a:r>
            <a:r>
              <a:rPr lang="es-ES" dirty="0" err="1"/>
              <a:t>relwidth</a:t>
            </a:r>
            <a:r>
              <a:rPr lang="es-ES" dirty="0"/>
              <a:t>=0.5, </a:t>
            </a:r>
            <a:r>
              <a:rPr lang="es-ES" dirty="0" err="1"/>
              <a:t>relheight</a:t>
            </a:r>
            <a:r>
              <a:rPr lang="es-ES" dirty="0"/>
              <a:t>=0.5)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Valores relativos al padre</a:t>
            </a:r>
          </a:p>
          <a:p>
            <a:pPr marL="0" indent="0">
              <a:buNone/>
            </a:pPr>
            <a:r>
              <a:rPr lang="es-PE" dirty="0" err="1">
                <a:solidFill>
                  <a:srgbClr val="FF0000"/>
                </a:solidFill>
              </a:rPr>
              <a:t>Relwidht</a:t>
            </a:r>
            <a:r>
              <a:rPr lang="es-PE" dirty="0">
                <a:solidFill>
                  <a:srgbClr val="FF0000"/>
                </a:solidFill>
              </a:rPr>
              <a:t>, </a:t>
            </a:r>
            <a:r>
              <a:rPr lang="es-PE" dirty="0" err="1">
                <a:solidFill>
                  <a:srgbClr val="FF0000"/>
                </a:solidFill>
              </a:rPr>
              <a:t>relheight</a:t>
            </a:r>
            <a:r>
              <a:rPr lang="es-PE" dirty="0">
                <a:solidFill>
                  <a:srgbClr val="FF0000"/>
                </a:solidFill>
              </a:rPr>
              <a:t>, </a:t>
            </a:r>
            <a:r>
              <a:rPr lang="es-PE" dirty="0" err="1">
                <a:solidFill>
                  <a:srgbClr val="FF0000"/>
                </a:solidFill>
              </a:rPr>
              <a:t>relx</a:t>
            </a:r>
            <a:r>
              <a:rPr lang="es-PE" dirty="0">
                <a:solidFill>
                  <a:srgbClr val="FF0000"/>
                </a:solidFill>
              </a:rPr>
              <a:t>. y </a:t>
            </a:r>
            <a:r>
              <a:rPr lang="es-PE" dirty="0" err="1">
                <a:solidFill>
                  <a:srgbClr val="FF0000"/>
                </a:solidFill>
              </a:rPr>
              <a:t>rely</a:t>
            </a:r>
            <a:r>
              <a:rPr lang="es-PE" dirty="0">
                <a:solidFill>
                  <a:srgbClr val="FF0000"/>
                </a:solidFill>
              </a:rPr>
              <a:t> aceptan </a:t>
            </a:r>
          </a:p>
          <a:p>
            <a:pPr marL="0" indent="0">
              <a:buNone/>
            </a:pPr>
            <a:r>
              <a:rPr lang="es-PE" dirty="0">
                <a:solidFill>
                  <a:srgbClr val="FF0000"/>
                </a:solidFill>
              </a:rPr>
              <a:t>valores entre 0  y 1.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B1FC934-291B-C218-2679-0DEB9C2E2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924" y="3892473"/>
            <a:ext cx="3990138" cy="27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29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7587D-B167-B6B1-6374-323CF65A7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9998"/>
          </a:xfrm>
        </p:spPr>
        <p:txBody>
          <a:bodyPr/>
          <a:lstStyle/>
          <a:p>
            <a:r>
              <a:rPr lang="es-ES" b="1" i="1" dirty="0">
                <a:solidFill>
                  <a:srgbClr val="FF0000"/>
                </a:solidFill>
              </a:rPr>
              <a:t>Ejercicio</a:t>
            </a:r>
            <a:endParaRPr lang="es-PE" b="1" i="1" dirty="0">
              <a:solidFill>
                <a:srgbClr val="FF000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5E2351B-43B7-00A5-4BA7-B43920199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761" y="1282341"/>
            <a:ext cx="8709077" cy="500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917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3955</TotalTime>
  <Words>725</Words>
  <Application>Microsoft Office PowerPoint</Application>
  <PresentationFormat>Panorámica</PresentationFormat>
  <Paragraphs>42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https://www.youtube.com/watch?v=lc5JJTQa4r8&amp;t=149s</vt:lpstr>
      <vt:lpstr>Presentación de PowerPoint</vt:lpstr>
      <vt:lpstr>Presentación de PowerPoint</vt:lpstr>
      <vt:lpstr>Presentación de PowerPoint</vt:lpstr>
      <vt:lpstr>Clase Tk y algunos métodos</vt:lpstr>
      <vt:lpstr>Presentación de PowerPoint</vt:lpstr>
      <vt:lpstr>from tkinter import * ventana=Tk() ventana.geometry("400x200") ventana.title("PROMOCION 2024") lbl=Label(ventana,text="soy de la promoción 2024") lbl.pack() btn=Button(ventana,text="Ingresar") btn.pack() ventana.mainloop() </vt:lpstr>
      <vt:lpstr>from tkinter import * def miFuncion():     print("Este mensaje es de la Promo") ventana=Tk() ventana.geometry("400x200") ventana.title("PROMOCION 2024") lbl=Label(ventana,text="soy de la promoción 2024") lbl.pack() btn=Button(ventana,text="Ingresar",command=miFuncion) btn.pack() ventana.mainloop() </vt:lpstr>
      <vt:lpstr>from tkinter import * def miFuncion():     print("Este mensaje es de la Promo") ventana=Tk() ventana.geometry("400x200") ventana.title("PROMOCION 2024") lbl=Label(ventana,text="soy de la promoción 2024") lbl.pack() btn=Button(ventana,text="Ingresar",fg="red", bg=“yellow“) btn.pack() ventana.mainloop() </vt:lpstr>
      <vt:lpstr>from tkinter import * def miFuncion():     print("Este mensaje es de la Promo") ventana=Tk() ventana.geometry("400x200") ventana.title("PROMOCION 2024") lbl=Label(ventana,text="soy de la promoción 2024") lbl.pack() btn=Button(ventana,text="Ingresar", command=miFuncion) btn["fg"]="white" btn["bg"]="blue" btn.pack() ventana.mainloop() </vt:lpstr>
      <vt:lpstr>Utilizar la extensión .pyw</vt:lpstr>
      <vt:lpstr>Posicionar controles dentro de una ventana</vt:lpstr>
      <vt:lpstr>Posición absoluta Place</vt:lpstr>
      <vt:lpstr>Posición absoluta  Place</vt:lpstr>
      <vt:lpstr>Ejercicio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Docente</cp:lastModifiedBy>
  <cp:revision>14</cp:revision>
  <dcterms:created xsi:type="dcterms:W3CDTF">2024-08-15T19:15:09Z</dcterms:created>
  <dcterms:modified xsi:type="dcterms:W3CDTF">2024-08-29T17:13:46Z</dcterms:modified>
</cp:coreProperties>
</file>