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3" r:id="rId2"/>
    <p:sldId id="275" r:id="rId3"/>
    <p:sldId id="276" r:id="rId4"/>
    <p:sldId id="277" r:id="rId5"/>
    <p:sldId id="279" r:id="rId6"/>
    <p:sldId id="280" r:id="rId7"/>
    <p:sldId id="283" r:id="rId8"/>
    <p:sldId id="281" r:id="rId9"/>
    <p:sldId id="282" r:id="rId10"/>
    <p:sldId id="284" r:id="rId11"/>
    <p:sldId id="285" r:id="rId12"/>
    <p:sldId id="286" r:id="rId13"/>
    <p:sldId id="287" r:id="rId14"/>
    <p:sldId id="288" r:id="rId15"/>
    <p:sldId id="289" r:id="rId16"/>
    <p:sldId id="291" r:id="rId17"/>
    <p:sldId id="290" r:id="rId18"/>
    <p:sldId id="292" r:id="rId19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cente" initials="D" lastIdx="2" clrIdx="0">
    <p:extLst>
      <p:ext uri="{19B8F6BF-5375-455C-9EA6-DF929625EA0E}">
        <p15:presenceInfo xmlns:p15="http://schemas.microsoft.com/office/powerpoint/2012/main" userId="Docen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3A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738" autoAdjust="0"/>
  </p:normalViewPr>
  <p:slideViewPr>
    <p:cSldViewPr snapToGrid="0">
      <p:cViewPr varScale="1">
        <p:scale>
          <a:sx n="89" d="100"/>
          <a:sy n="89" d="100"/>
        </p:scale>
        <p:origin x="46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06T18:13:24.673" idx="2">
    <p:pos x="10" y="1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8B1C0-3660-4F5B-823B-EE68244810D6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3FE0D-70ED-4F10-917C-F1440B52740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1395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83FE0D-70ED-4F10-917C-F1440B527402}" type="slidenum">
              <a:rPr lang="es-PE" smtClean="0"/>
              <a:t>12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64578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DBCFFE-ABC2-3F5E-EA11-AE0834900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E32993-9B8B-75AC-C5C8-4B4121A7B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EA775D-0EC0-30E4-D540-25AE588DF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70348E-4B66-ACF8-1463-F80582C8B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D8EE0A-233F-8F58-14FC-D81AF9D2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94938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E946C-736E-4E4C-E870-2BF597A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39D18F-1A0F-7484-10C3-78286A1EF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165C4C-5B6B-AECB-C62F-EAFDB965A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B9A480-6559-370A-DEEF-ED84D610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D58E2-D3D0-7FD6-BA6C-A8864F879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07913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4E607-D20C-2D78-21F6-9355E05E5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58A21E-0E87-8B37-B258-A88E24374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FDE4B9-424E-71FE-6EDD-803AAB6FC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2492E4-3D70-1F66-5542-D09B3AADC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10E640-A15C-52AD-7853-53E6FC001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2616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AF4A72-320B-BB2B-7A41-B7B1910CE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BE17B6-5248-A4FE-E457-1833B9756B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812100-51A4-5287-B371-78F6ED9E1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1BD16B-FE08-ADFE-FE1B-CC00E3338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571375-A87E-3686-78F8-BE9462BDD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8A5C14-944D-1F5C-54D5-86CF1EB51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12932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137C06-C637-830C-5BFE-A1772530F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9D010-7E5F-E148-E227-3535CA700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2E67991-BBFF-D604-8E87-C019FA30D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6AF814-D13B-24C5-1041-D63E5152B1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59B5CBD-B40F-0FA7-1AA7-9A7018365A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1B9C760-74B9-409A-D7FE-B51AC6C0E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4999B33-670D-AD7D-2B95-459340922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3031E29-0AD5-F39E-BF5B-B82B1F7E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6554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56CEC8-26C1-641F-F343-A9E56A1EB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40B8759-5E28-9F45-5782-D7241A12B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4183F6E-D3FF-2CB2-3F51-F633B1D1C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5F41C51-B05C-9B78-8D46-801018274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47879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0A7322-0BB4-D2BB-EF4D-E75177D2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6B290C4-AC32-982A-6A28-85307FDB2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6975533-5871-B8C7-CCD6-B0639778F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7344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E3CAD-9D6E-B507-EEFF-D750363A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D3303B-F7C5-2478-E1BE-2503962E3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4E426C-C90A-C244-65D0-510DEE3214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4DA749-B92D-66E6-8AE3-7B58EEAA1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EB02EF-F629-6908-1F44-3A9DF3472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759968-31CA-12CD-FFD7-2C2DA9A85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7098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090CD7-3575-FF06-6662-F229356F5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13A87F2-3E27-B342-2702-62D5A75EA0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3A5C57-B758-1A77-E7E2-1B9A2AD0A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34D293-1C59-3D87-5076-30DDCB4FB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4FDD22-E5F0-046E-B5BF-DCC910098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59A546-D776-1A5E-66EF-BDFFBC2DC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7952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B1A4-AD9B-D39E-F1D2-70A13969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960CB55-A095-C4A3-9AA5-51A6690013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7430C7-C64F-A114-9574-87BC0E12B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65FDB1-C8DE-CD1E-992F-50FC6DB12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0919FE-033A-8BBC-890E-1E9CBA926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3050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E5FD54-EFC3-9BC9-4273-E6F08D4F44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2C0E89-A46B-6ACD-DBF1-041801B3E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E034DF-6A08-6413-253C-DDA7E4AE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4CC3E5-B9A6-9D4A-8D07-10857FF19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D350D9-F92A-690C-5A1B-5115CEFBF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69776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D742E2A-6CEA-B4BF-5FD4-5415FD85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3E2B76-9963-0165-6D0F-1D67E6E4C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5831B6-8117-0410-6AF8-C3BCB4C32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CCAE3-5D81-4520-B6F3-920BE83F421D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D57C07-A13C-216F-8A59-BE20D645C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BBB370-63F1-62A9-AB6C-95A833B20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9612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FBAA1AB-7C2C-A216-B127-3156AE0C1B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3A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91C59F-EC42-B3C4-4719-02040609E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771" y="5034577"/>
            <a:ext cx="9146458" cy="1130249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Arial Black" panose="020B0A04020102020204" pitchFamily="34" charset="0"/>
              </a:rPr>
              <a:t>VENTANAS UTILIZANDO FRAME</a:t>
            </a:r>
            <a:endParaRPr lang="es-PE" sz="4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1FC99569-3B07-9FC9-2CCD-4221CC420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451" y="831516"/>
            <a:ext cx="5556865" cy="31257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1E45AFC-F175-568D-3A04-B2239D83E49E}"/>
              </a:ext>
            </a:extLst>
          </p:cNvPr>
          <p:cNvSpPr/>
          <p:nvPr/>
        </p:nvSpPr>
        <p:spPr>
          <a:xfrm>
            <a:off x="10500852" y="693174"/>
            <a:ext cx="1691148" cy="796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/>
              <a:t>04</a:t>
            </a:r>
            <a:endParaRPr lang="es-PE" sz="4400" b="1" dirty="0"/>
          </a:p>
        </p:txBody>
      </p:sp>
    </p:spTree>
    <p:extLst>
      <p:ext uri="{BB962C8B-B14F-4D97-AF65-F5344CB8AC3E}">
        <p14:creationId xmlns:p14="http://schemas.microsoft.com/office/powerpoint/2010/main" val="2007781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7A117279-12E6-9356-751E-24C54979C84A}"/>
              </a:ext>
            </a:extLst>
          </p:cNvPr>
          <p:cNvSpPr txBox="1"/>
          <p:nvPr/>
        </p:nvSpPr>
        <p:spPr>
          <a:xfrm>
            <a:off x="486697" y="689672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0000"/>
                </a:solidFill>
              </a:rPr>
              <a:t>FRAME</a:t>
            </a:r>
            <a:endParaRPr lang="es-PE" sz="4000" b="1" dirty="0">
              <a:solidFill>
                <a:srgbClr val="FF000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306B1CF-B658-D062-7B7B-3E256E302F33}"/>
              </a:ext>
            </a:extLst>
          </p:cNvPr>
          <p:cNvSpPr txBox="1"/>
          <p:nvPr/>
        </p:nvSpPr>
        <p:spPr>
          <a:xfrm>
            <a:off x="486697" y="1578078"/>
            <a:ext cx="77339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Frames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son </a:t>
            </a:r>
            <a:r>
              <a:rPr lang="es-E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marcos contendores de otros widgets.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Pueden tener tamaño propio y </a:t>
            </a: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posicionarse en distintos lugares de otro contenedor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(ya sea la raíz u otro marco)</a:t>
            </a:r>
            <a:endParaRPr lang="es-P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222482C-FA00-BDBC-41A3-8150D6D6D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0297" y="1553344"/>
            <a:ext cx="3315006" cy="223027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201E1C6-A660-681E-FAC4-DA033AE1B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8" y="3755001"/>
            <a:ext cx="3886200" cy="286702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30BA8E8-2F4A-8B0B-9FB6-64ACD578B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9265" y="3783623"/>
            <a:ext cx="3781425" cy="280035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9786421-FCEA-C5A7-5946-C079A8D3E4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0297" y="4193198"/>
            <a:ext cx="344805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94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F73BCA5-8559-BCE0-3FB9-9C5B46ED4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194" y="473592"/>
            <a:ext cx="7981612" cy="591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57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B29F14-EFAB-A8C3-AF33-24BE2D85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7550" y="878263"/>
            <a:ext cx="4139534" cy="475533"/>
          </a:xfrm>
        </p:spPr>
        <p:txBody>
          <a:bodyPr>
            <a:noAutofit/>
          </a:bodyPr>
          <a:lstStyle/>
          <a:p>
            <a:r>
              <a:rPr lang="es-ES" sz="4000" b="1" dirty="0"/>
              <a:t>Ejercicio: Frame1</a:t>
            </a:r>
            <a:endParaRPr lang="es-PE" sz="40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568990-12F6-0C35-290F-A3741D5D82C2}"/>
              </a:ext>
            </a:extLst>
          </p:cNvPr>
          <p:cNvSpPr txBox="1"/>
          <p:nvPr/>
        </p:nvSpPr>
        <p:spPr>
          <a:xfrm>
            <a:off x="5869859" y="3162538"/>
            <a:ext cx="6096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verdebutton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Button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(frame1,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="Green",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fg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="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green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")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azulbutton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Button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(frame1,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="Azul",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fg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="blue")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rojobutton.place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(x=30,y=40,width=100,height=30)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verdebutton.place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(x=160,y=40,width=100,height=30)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azulbutton.place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(x=290,y=40,width=100,height=30)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negrobutton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Button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(frame2,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="Negro",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fg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="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black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")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negrobutton.place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(x=150, y=10,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width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=120,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height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=30)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root.mainloop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()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endParaRPr lang="es-PE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C9A9CA1-018D-168D-7FBA-A777BDC15255}"/>
              </a:ext>
            </a:extLst>
          </p:cNvPr>
          <p:cNvSpPr txBox="1"/>
          <p:nvPr/>
        </p:nvSpPr>
        <p:spPr>
          <a:xfrm>
            <a:off x="516193" y="2619268"/>
            <a:ext cx="5029200" cy="4287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from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tkinter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import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Button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Frame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Tk</a:t>
            </a:r>
            <a:endParaRPr lang="es-PE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root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Tk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root.title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("frame1")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root.geometry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("400x270")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frame1=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Frame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root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bg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="blue")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frame1.pack(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expand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=True,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fill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="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both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")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frame2=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Frame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root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bg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="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yellow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")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frame2.pack(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expand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=True,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fill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="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both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")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frame2.config(cursor="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heart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")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rojobutton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Button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(frame1,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="Red", </a:t>
            </a:r>
            <a:r>
              <a:rPr lang="es-PE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fg</a:t>
            </a:r>
            <a:r>
              <a:rPr lang="es-PE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="red")</a:t>
            </a:r>
          </a:p>
          <a:p>
            <a:endParaRPr lang="es-PE" dirty="0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71073D1-046E-119B-B88C-6F2EFC864EF6}"/>
              </a:ext>
            </a:extLst>
          </p:cNvPr>
          <p:cNvCxnSpPr/>
          <p:nvPr/>
        </p:nvCxnSpPr>
        <p:spPr>
          <a:xfrm>
            <a:off x="5648629" y="2433484"/>
            <a:ext cx="0" cy="40263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39BB6E52-BD5D-FBC7-6265-15C36ECC5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8250" y="172493"/>
            <a:ext cx="3568037" cy="257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37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2C03482-9A16-8E6A-2AE9-A3C124C68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1617" y="2092606"/>
            <a:ext cx="4049679" cy="267278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800177A-A033-F108-78EF-9270F9F5741F}"/>
              </a:ext>
            </a:extLst>
          </p:cNvPr>
          <p:cNvSpPr txBox="1"/>
          <p:nvPr/>
        </p:nvSpPr>
        <p:spPr>
          <a:xfrm>
            <a:off x="592394" y="298655"/>
            <a:ext cx="679900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0" dirty="0" err="1">
                <a:effectLst/>
                <a:latin typeface="Consolas" panose="020B0609020204030204" pitchFamily="49" charset="0"/>
              </a:rPr>
              <a:t>from</a:t>
            </a:r>
            <a:r>
              <a:rPr lang="es-PE" b="0" dirty="0">
                <a:effectLst/>
                <a:latin typeface="Consolas" panose="020B0609020204030204" pitchFamily="49" charset="0"/>
              </a:rPr>
              <a:t>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tkinter</a:t>
            </a:r>
            <a:r>
              <a:rPr lang="es-PE" b="0" dirty="0">
                <a:effectLst/>
                <a:latin typeface="Consolas" panose="020B0609020204030204" pitchFamily="49" charset="0"/>
              </a:rPr>
              <a:t>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import</a:t>
            </a:r>
            <a:r>
              <a:rPr lang="es-PE" b="0" dirty="0">
                <a:effectLst/>
                <a:latin typeface="Consolas" panose="020B0609020204030204" pitchFamily="49" charset="0"/>
              </a:rPr>
              <a:t>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Tk</a:t>
            </a:r>
            <a:r>
              <a:rPr lang="es-PE" b="0" dirty="0">
                <a:effectLst/>
                <a:latin typeface="Consolas" panose="020B0609020204030204" pitchFamily="49" charset="0"/>
              </a:rPr>
              <a:t>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Frame</a:t>
            </a:r>
            <a:r>
              <a:rPr lang="es-PE" b="0" dirty="0">
                <a:effectLst/>
                <a:latin typeface="Consolas" panose="020B0609020204030204" pitchFamily="49" charset="0"/>
              </a:rPr>
              <a:t>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Button</a:t>
            </a:r>
            <a:endParaRPr lang="es-PE" b="0" dirty="0">
              <a:effectLst/>
              <a:latin typeface="Consolas" panose="020B0609020204030204" pitchFamily="49" charset="0"/>
            </a:endParaRPr>
          </a:p>
          <a:p>
            <a:r>
              <a:rPr lang="es-PE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b="0" dirty="0">
                <a:effectLst/>
                <a:latin typeface="Consolas" panose="020B0609020204030204" pitchFamily="49" charset="0"/>
              </a:rPr>
              <a:t>=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Tk</a:t>
            </a:r>
            <a:r>
              <a:rPr lang="es-PE" b="0" dirty="0">
                <a:effectLst/>
                <a:latin typeface="Consolas" panose="020B0609020204030204" pitchFamily="49" charset="0"/>
              </a:rPr>
              <a:t>()</a:t>
            </a:r>
          </a:p>
          <a:p>
            <a:r>
              <a:rPr lang="es-PE" b="0" dirty="0" err="1">
                <a:effectLst/>
                <a:latin typeface="Consolas" panose="020B0609020204030204" pitchFamily="49" charset="0"/>
              </a:rPr>
              <a:t>root.title</a:t>
            </a:r>
            <a:r>
              <a:rPr lang="es-PE" b="0" dirty="0">
                <a:effectLst/>
                <a:latin typeface="Consolas" panose="020B0609020204030204" pitchFamily="49" charset="0"/>
              </a:rPr>
              <a:t>("frame2")</a:t>
            </a:r>
          </a:p>
          <a:p>
            <a:r>
              <a:rPr lang="es-PE" b="0" dirty="0" err="1">
                <a:effectLst/>
                <a:latin typeface="Consolas" panose="020B0609020204030204" pitchFamily="49" charset="0"/>
              </a:rPr>
              <a:t>root.geometry</a:t>
            </a:r>
            <a:r>
              <a:rPr lang="es-PE" b="0" dirty="0">
                <a:effectLst/>
                <a:latin typeface="Consolas" panose="020B0609020204030204" pitchFamily="49" charset="0"/>
              </a:rPr>
              <a:t>("400x270")</a:t>
            </a:r>
          </a:p>
          <a:p>
            <a:r>
              <a:rPr lang="es-PE" b="0" dirty="0">
                <a:effectLst/>
                <a:latin typeface="Consolas" panose="020B0609020204030204" pitchFamily="49" charset="0"/>
              </a:rPr>
              <a:t>frame1=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Frame</a:t>
            </a:r>
            <a:r>
              <a:rPr lang="es-PE" b="0" dirty="0">
                <a:effectLst/>
                <a:latin typeface="Consolas" panose="020B0609020204030204" pitchFamily="49" charset="0"/>
              </a:rPr>
              <a:t>(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b="0" dirty="0">
                <a:effectLst/>
                <a:latin typeface="Consolas" panose="020B0609020204030204" pitchFamily="49" charset="0"/>
              </a:rPr>
              <a:t>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b="0" dirty="0">
                <a:effectLst/>
                <a:latin typeface="Consolas" panose="020B0609020204030204" pitchFamily="49" charset="0"/>
              </a:rPr>
              <a:t>="red",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width</a:t>
            </a:r>
            <a:r>
              <a:rPr lang="es-PE" b="0" dirty="0">
                <a:effectLst/>
                <a:latin typeface="Consolas" panose="020B0609020204030204" pitchFamily="49" charset="0"/>
              </a:rPr>
              <a:t>=400,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height</a:t>
            </a:r>
            <a:r>
              <a:rPr lang="es-PE" b="0" dirty="0">
                <a:effectLst/>
                <a:latin typeface="Consolas" panose="020B0609020204030204" pitchFamily="49" charset="0"/>
              </a:rPr>
              <a:t>=100)</a:t>
            </a:r>
          </a:p>
          <a:p>
            <a:r>
              <a:rPr lang="es-PE" b="0" dirty="0">
                <a:effectLst/>
                <a:latin typeface="Consolas" panose="020B0609020204030204" pitchFamily="49" charset="0"/>
              </a:rPr>
              <a:t>frame1.pack(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expand</a:t>
            </a:r>
            <a:r>
              <a:rPr lang="es-PE" b="0" dirty="0">
                <a:effectLst/>
                <a:latin typeface="Consolas" panose="020B0609020204030204" pitchFamily="49" charset="0"/>
              </a:rPr>
              <a:t>=True,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fill</a:t>
            </a:r>
            <a:r>
              <a:rPr lang="es-PE" b="0" dirty="0">
                <a:effectLst/>
                <a:latin typeface="Consolas" panose="020B0609020204030204" pitchFamily="49" charset="0"/>
              </a:rPr>
              <a:t>="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both</a:t>
            </a:r>
            <a:r>
              <a:rPr lang="es-PE" b="0" dirty="0">
                <a:effectLst/>
                <a:latin typeface="Consolas" panose="020B0609020204030204" pitchFamily="49" charset="0"/>
              </a:rPr>
              <a:t>")</a:t>
            </a:r>
          </a:p>
          <a:p>
            <a:r>
              <a:rPr lang="es-PE" b="0" dirty="0">
                <a:effectLst/>
                <a:latin typeface="Consolas" panose="020B0609020204030204" pitchFamily="49" charset="0"/>
              </a:rPr>
              <a:t>frame2=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Frame</a:t>
            </a:r>
            <a:r>
              <a:rPr lang="es-PE" b="0" dirty="0">
                <a:effectLst/>
                <a:latin typeface="Consolas" panose="020B0609020204030204" pitchFamily="49" charset="0"/>
              </a:rPr>
              <a:t>(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b="0" dirty="0">
                <a:effectLst/>
                <a:latin typeface="Consolas" panose="020B0609020204030204" pitchFamily="49" charset="0"/>
              </a:rPr>
              <a:t>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b="0" dirty="0">
                <a:effectLst/>
                <a:latin typeface="Consolas" panose="020B0609020204030204" pitchFamily="49" charset="0"/>
              </a:rPr>
              <a:t>="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yellow</a:t>
            </a:r>
            <a:r>
              <a:rPr lang="es-PE" b="0" dirty="0">
                <a:effectLst/>
                <a:latin typeface="Consolas" panose="020B0609020204030204" pitchFamily="49" charset="0"/>
              </a:rPr>
              <a:t>",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width</a:t>
            </a:r>
            <a:r>
              <a:rPr lang="es-PE" b="0" dirty="0">
                <a:effectLst/>
                <a:latin typeface="Consolas" panose="020B0609020204030204" pitchFamily="49" charset="0"/>
              </a:rPr>
              <a:t>=400,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height</a:t>
            </a:r>
            <a:r>
              <a:rPr lang="es-PE" b="0" dirty="0">
                <a:effectLst/>
                <a:latin typeface="Consolas" panose="020B0609020204030204" pitchFamily="49" charset="0"/>
              </a:rPr>
              <a:t>=120)</a:t>
            </a:r>
          </a:p>
          <a:p>
            <a:r>
              <a:rPr lang="es-PE" b="0" dirty="0">
                <a:effectLst/>
                <a:latin typeface="Consolas" panose="020B0609020204030204" pitchFamily="49" charset="0"/>
              </a:rPr>
              <a:t>frame2.pack(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expand</a:t>
            </a:r>
            <a:r>
              <a:rPr lang="es-PE" b="0" dirty="0">
                <a:effectLst/>
                <a:latin typeface="Consolas" panose="020B0609020204030204" pitchFamily="49" charset="0"/>
              </a:rPr>
              <a:t>=True,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fill</a:t>
            </a:r>
            <a:r>
              <a:rPr lang="es-PE" b="0" dirty="0">
                <a:effectLst/>
                <a:latin typeface="Consolas" panose="020B0609020204030204" pitchFamily="49" charset="0"/>
              </a:rPr>
              <a:t>="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both</a:t>
            </a:r>
            <a:r>
              <a:rPr lang="es-PE" b="0" dirty="0">
                <a:effectLst/>
                <a:latin typeface="Consolas" panose="020B0609020204030204" pitchFamily="49" charset="0"/>
              </a:rPr>
              <a:t>")</a:t>
            </a:r>
          </a:p>
          <a:p>
            <a:r>
              <a:rPr lang="es-PE" b="0" dirty="0">
                <a:effectLst/>
                <a:latin typeface="Consolas" panose="020B0609020204030204" pitchFamily="49" charset="0"/>
              </a:rPr>
              <a:t>frame3=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Frame</a:t>
            </a:r>
            <a:r>
              <a:rPr lang="es-PE" b="0" dirty="0">
                <a:effectLst/>
                <a:latin typeface="Consolas" panose="020B0609020204030204" pitchFamily="49" charset="0"/>
              </a:rPr>
              <a:t>(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b="0" dirty="0">
                <a:effectLst/>
                <a:latin typeface="Consolas" panose="020B0609020204030204" pitchFamily="49" charset="0"/>
              </a:rPr>
              <a:t>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b="0" dirty="0">
                <a:effectLst/>
                <a:latin typeface="Consolas" panose="020B0609020204030204" pitchFamily="49" charset="0"/>
              </a:rPr>
              <a:t>="blue",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width</a:t>
            </a:r>
            <a:r>
              <a:rPr lang="es-PE" b="0" dirty="0">
                <a:effectLst/>
                <a:latin typeface="Consolas" panose="020B0609020204030204" pitchFamily="49" charset="0"/>
              </a:rPr>
              <a:t>=400,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height</a:t>
            </a:r>
            <a:r>
              <a:rPr lang="es-PE" b="0" dirty="0">
                <a:effectLst/>
                <a:latin typeface="Consolas" panose="020B0609020204030204" pitchFamily="49" charset="0"/>
              </a:rPr>
              <a:t>=50)</a:t>
            </a:r>
          </a:p>
          <a:p>
            <a:r>
              <a:rPr lang="es-PE" b="0" dirty="0">
                <a:effectLst/>
                <a:latin typeface="Consolas" panose="020B0609020204030204" pitchFamily="49" charset="0"/>
              </a:rPr>
              <a:t>frame3.pack(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expand</a:t>
            </a:r>
            <a:r>
              <a:rPr lang="es-PE" b="0" dirty="0">
                <a:effectLst/>
                <a:latin typeface="Consolas" panose="020B0609020204030204" pitchFamily="49" charset="0"/>
              </a:rPr>
              <a:t>=True,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fill</a:t>
            </a:r>
            <a:r>
              <a:rPr lang="es-PE" b="0" dirty="0">
                <a:effectLst/>
                <a:latin typeface="Consolas" panose="020B0609020204030204" pitchFamily="49" charset="0"/>
              </a:rPr>
              <a:t>="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both</a:t>
            </a:r>
            <a:r>
              <a:rPr lang="es-PE" b="0" dirty="0">
                <a:effectLst/>
                <a:latin typeface="Consolas" panose="020B0609020204030204" pitchFamily="49" charset="0"/>
              </a:rPr>
              <a:t>")</a:t>
            </a:r>
          </a:p>
          <a:p>
            <a:br>
              <a:rPr lang="es-PE" b="0" dirty="0">
                <a:effectLst/>
                <a:latin typeface="Consolas" panose="020B0609020204030204" pitchFamily="49" charset="0"/>
              </a:rPr>
            </a:br>
            <a:r>
              <a:rPr lang="es-PE" b="0" dirty="0">
                <a:effectLst/>
                <a:latin typeface="Consolas" panose="020B0609020204030204" pitchFamily="49" charset="0"/>
              </a:rPr>
              <a:t>btn1=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Button</a:t>
            </a:r>
            <a:r>
              <a:rPr lang="es-PE" b="0" dirty="0">
                <a:effectLst/>
                <a:latin typeface="Consolas" panose="020B0609020204030204" pitchFamily="49" charset="0"/>
              </a:rPr>
              <a:t>(frame1,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text</a:t>
            </a:r>
            <a:r>
              <a:rPr lang="es-PE" b="0" dirty="0">
                <a:effectLst/>
                <a:latin typeface="Consolas" panose="020B0609020204030204" pitchFamily="49" charset="0"/>
              </a:rPr>
              <a:t>="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left</a:t>
            </a:r>
            <a:r>
              <a:rPr lang="es-PE" b="0" dirty="0">
                <a:effectLst/>
                <a:latin typeface="Consolas" panose="020B0609020204030204" pitchFamily="49" charset="0"/>
              </a:rPr>
              <a:t>",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b="0" dirty="0">
                <a:effectLst/>
                <a:latin typeface="Consolas" panose="020B0609020204030204" pitchFamily="49" charset="0"/>
              </a:rPr>
              <a:t>="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white</a:t>
            </a:r>
            <a:r>
              <a:rPr lang="es-PE" b="0" dirty="0">
                <a:effectLst/>
                <a:latin typeface="Consolas" panose="020B0609020204030204" pitchFamily="49" charset="0"/>
              </a:rPr>
              <a:t>")</a:t>
            </a:r>
          </a:p>
          <a:p>
            <a:r>
              <a:rPr lang="es-PE" b="0" dirty="0">
                <a:effectLst/>
                <a:latin typeface="Consolas" panose="020B0609020204030204" pitchFamily="49" charset="0"/>
              </a:rPr>
              <a:t>btn2=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Button</a:t>
            </a:r>
            <a:r>
              <a:rPr lang="es-PE" b="0" dirty="0">
                <a:effectLst/>
                <a:latin typeface="Consolas" panose="020B0609020204030204" pitchFamily="49" charset="0"/>
              </a:rPr>
              <a:t>(frame1,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text</a:t>
            </a:r>
            <a:r>
              <a:rPr lang="es-PE" b="0" dirty="0">
                <a:effectLst/>
                <a:latin typeface="Consolas" panose="020B0609020204030204" pitchFamily="49" charset="0"/>
              </a:rPr>
              <a:t>="center",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b="0" dirty="0">
                <a:effectLst/>
                <a:latin typeface="Consolas" panose="020B0609020204030204" pitchFamily="49" charset="0"/>
              </a:rPr>
              <a:t>="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white</a:t>
            </a:r>
            <a:r>
              <a:rPr lang="es-PE" b="0" dirty="0">
                <a:effectLst/>
                <a:latin typeface="Consolas" panose="020B0609020204030204" pitchFamily="49" charset="0"/>
              </a:rPr>
              <a:t>")</a:t>
            </a:r>
          </a:p>
          <a:p>
            <a:r>
              <a:rPr lang="es-PE" b="0" dirty="0">
                <a:effectLst/>
                <a:latin typeface="Consolas" panose="020B0609020204030204" pitchFamily="49" charset="0"/>
              </a:rPr>
              <a:t>btn3=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Button</a:t>
            </a:r>
            <a:r>
              <a:rPr lang="es-PE" b="0" dirty="0">
                <a:effectLst/>
                <a:latin typeface="Consolas" panose="020B0609020204030204" pitchFamily="49" charset="0"/>
              </a:rPr>
              <a:t>(frame1,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text</a:t>
            </a:r>
            <a:r>
              <a:rPr lang="es-PE" b="0" dirty="0">
                <a:effectLst/>
                <a:latin typeface="Consolas" panose="020B0609020204030204" pitchFamily="49" charset="0"/>
              </a:rPr>
              <a:t>="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right</a:t>
            </a:r>
            <a:r>
              <a:rPr lang="es-PE" b="0" dirty="0">
                <a:effectLst/>
                <a:latin typeface="Consolas" panose="020B0609020204030204" pitchFamily="49" charset="0"/>
              </a:rPr>
              <a:t>", 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b="0" dirty="0">
                <a:effectLst/>
                <a:latin typeface="Consolas" panose="020B0609020204030204" pitchFamily="49" charset="0"/>
              </a:rPr>
              <a:t>="</a:t>
            </a:r>
            <a:r>
              <a:rPr lang="es-PE" b="0" dirty="0" err="1">
                <a:effectLst/>
                <a:latin typeface="Consolas" panose="020B0609020204030204" pitchFamily="49" charset="0"/>
              </a:rPr>
              <a:t>white</a:t>
            </a:r>
            <a:r>
              <a:rPr lang="es-PE" b="0" dirty="0">
                <a:effectLst/>
                <a:latin typeface="Consolas" panose="020B0609020204030204" pitchFamily="49" charset="0"/>
              </a:rPr>
              <a:t>")</a:t>
            </a:r>
          </a:p>
          <a:p>
            <a:r>
              <a:rPr lang="es-PE" dirty="0">
                <a:latin typeface="Consolas" panose="020B0609020204030204" pitchFamily="49" charset="0"/>
              </a:rPr>
              <a:t>btn1.place(x=30,y=40,width=50,height=30)</a:t>
            </a:r>
          </a:p>
          <a:p>
            <a:r>
              <a:rPr lang="es-PE" dirty="0">
                <a:latin typeface="Consolas" panose="020B0609020204030204" pitchFamily="49" charset="0"/>
              </a:rPr>
              <a:t>btn2.place(x=130,y=40,width=100,height=30)</a:t>
            </a:r>
          </a:p>
          <a:p>
            <a:r>
              <a:rPr lang="es-PE" dirty="0">
                <a:latin typeface="Consolas" panose="020B0609020204030204" pitchFamily="49" charset="0"/>
              </a:rPr>
              <a:t>btn3.place(x=290,y=40,width=60,height=30)</a:t>
            </a:r>
          </a:p>
          <a:p>
            <a:br>
              <a:rPr lang="es-PE" dirty="0">
                <a:latin typeface="Consolas" panose="020B0609020204030204" pitchFamily="49" charset="0"/>
              </a:rPr>
            </a:br>
            <a:r>
              <a:rPr lang="es-PE" dirty="0" err="1">
                <a:latin typeface="Consolas" panose="020B0609020204030204" pitchFamily="49" charset="0"/>
              </a:rPr>
              <a:t>root.mainloop</a:t>
            </a:r>
            <a:r>
              <a:rPr lang="es-PE" dirty="0">
                <a:latin typeface="Consolas" panose="020B0609020204030204" pitchFamily="49" charset="0"/>
              </a:rPr>
              <a:t>()</a:t>
            </a:r>
          </a:p>
          <a:p>
            <a:endParaRPr lang="es-PE" b="0" dirty="0">
              <a:effectLst/>
              <a:latin typeface="Consolas" panose="020B0609020204030204" pitchFamily="49" charset="0"/>
            </a:endParaRPr>
          </a:p>
          <a:p>
            <a:br>
              <a:rPr lang="es-PE" b="0" dirty="0">
                <a:effectLst/>
                <a:latin typeface="Consolas" panose="020B0609020204030204" pitchFamily="49" charset="0"/>
              </a:rPr>
            </a:b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46473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F235893D-7C92-7745-0ADD-DB0588A00246}"/>
              </a:ext>
            </a:extLst>
          </p:cNvPr>
          <p:cNvSpPr txBox="1"/>
          <p:nvPr/>
        </p:nvSpPr>
        <p:spPr>
          <a:xfrm>
            <a:off x="289008" y="244854"/>
            <a:ext cx="6404179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dirty="0" err="1"/>
              <a:t>import</a:t>
            </a:r>
            <a:r>
              <a:rPr lang="es-PE" sz="1600" dirty="0"/>
              <a:t> </a:t>
            </a:r>
            <a:r>
              <a:rPr lang="es-PE" sz="1600" dirty="0" err="1"/>
              <a:t>tkinter</a:t>
            </a:r>
            <a:r>
              <a:rPr lang="es-PE" sz="1600" dirty="0"/>
              <a:t> as </a:t>
            </a:r>
            <a:r>
              <a:rPr lang="es-PE" sz="1600" dirty="0" err="1"/>
              <a:t>tk</a:t>
            </a:r>
            <a:endParaRPr lang="es-PE" sz="1600" dirty="0"/>
          </a:p>
          <a:p>
            <a:br>
              <a:rPr lang="es-PE" sz="1600" dirty="0"/>
            </a:br>
            <a:r>
              <a:rPr lang="es-PE" sz="1600" dirty="0"/>
              <a:t># Crear la ventana principal</a:t>
            </a:r>
          </a:p>
          <a:p>
            <a:r>
              <a:rPr lang="es-PE" sz="1600" dirty="0" err="1"/>
              <a:t>root</a:t>
            </a:r>
            <a:r>
              <a:rPr lang="es-PE" sz="1600" dirty="0"/>
              <a:t> = </a:t>
            </a:r>
            <a:r>
              <a:rPr lang="es-PE" sz="1600" dirty="0" err="1"/>
              <a:t>tk.Tk</a:t>
            </a:r>
            <a:r>
              <a:rPr lang="es-PE" sz="1600" dirty="0"/>
              <a:t>()</a:t>
            </a:r>
          </a:p>
          <a:p>
            <a:r>
              <a:rPr lang="es-PE" sz="1600" dirty="0" err="1"/>
              <a:t>root.title</a:t>
            </a:r>
            <a:r>
              <a:rPr lang="es-PE" sz="1600" dirty="0"/>
              <a:t>("Ejemplo de </a:t>
            </a:r>
            <a:r>
              <a:rPr lang="es-PE" sz="1600" dirty="0" err="1"/>
              <a:t>Frames</a:t>
            </a:r>
            <a:r>
              <a:rPr lang="es-PE" sz="1600" dirty="0"/>
              <a:t> en </a:t>
            </a:r>
            <a:r>
              <a:rPr lang="es-PE" sz="1600" dirty="0" err="1"/>
              <a:t>Tkinter</a:t>
            </a:r>
            <a:r>
              <a:rPr lang="es-PE" sz="1600" dirty="0"/>
              <a:t>")</a:t>
            </a:r>
          </a:p>
          <a:p>
            <a:r>
              <a:rPr lang="es-PE" sz="1600" dirty="0" err="1"/>
              <a:t>root.geometry</a:t>
            </a:r>
            <a:r>
              <a:rPr lang="es-PE" sz="1600" dirty="0"/>
              <a:t>("400x200")</a:t>
            </a:r>
          </a:p>
          <a:p>
            <a:br>
              <a:rPr lang="es-PE" sz="1600" dirty="0"/>
            </a:br>
            <a:r>
              <a:rPr lang="es-PE" sz="1600" dirty="0"/>
              <a:t># Crear el primer </a:t>
            </a:r>
            <a:r>
              <a:rPr lang="es-PE" sz="1600" dirty="0" err="1"/>
              <a:t>frame</a:t>
            </a:r>
            <a:endParaRPr lang="es-PE" sz="1600" dirty="0"/>
          </a:p>
          <a:p>
            <a:r>
              <a:rPr lang="es-PE" sz="1600" dirty="0"/>
              <a:t>frame1 = </a:t>
            </a:r>
            <a:r>
              <a:rPr lang="es-PE" sz="1600" dirty="0" err="1"/>
              <a:t>tk.Frame</a:t>
            </a:r>
            <a:r>
              <a:rPr lang="es-PE" sz="1600" dirty="0"/>
              <a:t>(</a:t>
            </a:r>
            <a:r>
              <a:rPr lang="es-PE" sz="1600" dirty="0" err="1"/>
              <a:t>root</a:t>
            </a:r>
            <a:r>
              <a:rPr lang="es-PE" sz="1600" dirty="0"/>
              <a:t>, </a:t>
            </a:r>
            <a:r>
              <a:rPr lang="es-PE" sz="1600" dirty="0" err="1"/>
              <a:t>bg</a:t>
            </a:r>
            <a:r>
              <a:rPr lang="es-PE" sz="1600" dirty="0"/>
              <a:t>="</a:t>
            </a:r>
            <a:r>
              <a:rPr lang="es-PE" sz="1600" dirty="0" err="1"/>
              <a:t>lightblue</a:t>
            </a:r>
            <a:r>
              <a:rPr lang="es-PE" sz="1600" dirty="0"/>
              <a:t>", </a:t>
            </a:r>
            <a:r>
              <a:rPr lang="es-PE" sz="1600" dirty="0" err="1"/>
              <a:t>bd</a:t>
            </a:r>
            <a:r>
              <a:rPr lang="es-PE" sz="1600" dirty="0"/>
              <a:t>=5, </a:t>
            </a:r>
            <a:r>
              <a:rPr lang="es-PE" sz="1600" dirty="0" err="1"/>
              <a:t>height</a:t>
            </a:r>
            <a:r>
              <a:rPr lang="es-PE" sz="1600" dirty="0"/>
              <a:t>=80)</a:t>
            </a:r>
          </a:p>
          <a:p>
            <a:r>
              <a:rPr lang="es-PE" sz="1600" dirty="0"/>
              <a:t>frame1.pack(</a:t>
            </a:r>
            <a:r>
              <a:rPr lang="es-PE" sz="1600" dirty="0" err="1"/>
              <a:t>fill</a:t>
            </a:r>
            <a:r>
              <a:rPr lang="es-PE" sz="1600" dirty="0"/>
              <a:t>="x", </a:t>
            </a:r>
            <a:r>
              <a:rPr lang="es-PE" sz="1600" dirty="0" err="1"/>
              <a:t>side</a:t>
            </a:r>
            <a:r>
              <a:rPr lang="es-PE" sz="1600" dirty="0"/>
              <a:t>="top")</a:t>
            </a:r>
          </a:p>
          <a:p>
            <a:br>
              <a:rPr lang="es-PE" sz="1600" dirty="0"/>
            </a:br>
            <a:r>
              <a:rPr lang="es-PE" sz="1600" dirty="0"/>
              <a:t># Agregar widgets al primer </a:t>
            </a:r>
            <a:r>
              <a:rPr lang="es-PE" sz="1600" dirty="0" err="1"/>
              <a:t>frame</a:t>
            </a:r>
            <a:endParaRPr lang="es-PE" sz="1600" dirty="0"/>
          </a:p>
          <a:p>
            <a:r>
              <a:rPr lang="es-PE" sz="1600" dirty="0"/>
              <a:t>label1 = </a:t>
            </a:r>
            <a:r>
              <a:rPr lang="es-PE" sz="1600" dirty="0" err="1"/>
              <a:t>tk.Label</a:t>
            </a:r>
            <a:r>
              <a:rPr lang="es-PE" sz="1600" dirty="0"/>
              <a:t>(frame1, </a:t>
            </a:r>
            <a:r>
              <a:rPr lang="es-PE" sz="1600" dirty="0" err="1"/>
              <a:t>text</a:t>
            </a:r>
            <a:r>
              <a:rPr lang="es-PE" sz="1600" dirty="0"/>
              <a:t>="Este es el </a:t>
            </a:r>
            <a:r>
              <a:rPr lang="es-PE" sz="1600" dirty="0" err="1"/>
              <a:t>Frame</a:t>
            </a:r>
            <a:r>
              <a:rPr lang="es-PE" sz="1600" dirty="0"/>
              <a:t> 1", </a:t>
            </a:r>
            <a:r>
              <a:rPr lang="es-PE" sz="1600" dirty="0" err="1"/>
              <a:t>bg</a:t>
            </a:r>
            <a:r>
              <a:rPr lang="es-PE" sz="1600" dirty="0"/>
              <a:t>="</a:t>
            </a:r>
            <a:r>
              <a:rPr lang="es-PE" sz="1600" dirty="0" err="1"/>
              <a:t>lightblue</a:t>
            </a:r>
            <a:r>
              <a:rPr lang="es-PE" sz="1600" dirty="0"/>
              <a:t>")</a:t>
            </a:r>
          </a:p>
          <a:p>
            <a:r>
              <a:rPr lang="es-PE" sz="1600" dirty="0"/>
              <a:t>label1.pack(</a:t>
            </a:r>
            <a:r>
              <a:rPr lang="es-PE" sz="1600" dirty="0" err="1"/>
              <a:t>pady</a:t>
            </a:r>
            <a:r>
              <a:rPr lang="es-PE" sz="1600" dirty="0"/>
              <a:t>=10)</a:t>
            </a:r>
          </a:p>
          <a:p>
            <a:r>
              <a:rPr lang="es-PE" sz="1600" dirty="0"/>
              <a:t>button1 = </a:t>
            </a:r>
            <a:r>
              <a:rPr lang="es-PE" sz="1600" dirty="0" err="1"/>
              <a:t>tk.Button</a:t>
            </a:r>
            <a:r>
              <a:rPr lang="es-PE" sz="1600" dirty="0"/>
              <a:t>(frame1, </a:t>
            </a:r>
            <a:r>
              <a:rPr lang="es-PE" sz="1600" dirty="0" err="1"/>
              <a:t>text</a:t>
            </a:r>
            <a:r>
              <a:rPr lang="es-PE" sz="1600" dirty="0"/>
              <a:t>="Botón 1")</a:t>
            </a:r>
          </a:p>
          <a:p>
            <a:r>
              <a:rPr lang="es-PE" sz="1600" dirty="0"/>
              <a:t>button1.pack()</a:t>
            </a:r>
          </a:p>
          <a:p>
            <a:br>
              <a:rPr lang="es-PE" sz="1600" dirty="0"/>
            </a:br>
            <a:r>
              <a:rPr lang="es-PE" sz="1600" dirty="0"/>
              <a:t># Crear el segundo </a:t>
            </a:r>
            <a:r>
              <a:rPr lang="es-PE" sz="1600" dirty="0" err="1"/>
              <a:t>frame</a:t>
            </a:r>
            <a:endParaRPr lang="es-PE" sz="1600" dirty="0"/>
          </a:p>
          <a:p>
            <a:r>
              <a:rPr lang="es-PE" sz="1600" dirty="0"/>
              <a:t>frame2 = </a:t>
            </a:r>
            <a:r>
              <a:rPr lang="es-PE" sz="1600" dirty="0" err="1"/>
              <a:t>tk.Frame</a:t>
            </a:r>
            <a:r>
              <a:rPr lang="es-PE" sz="1600" dirty="0"/>
              <a:t>(</a:t>
            </a:r>
            <a:r>
              <a:rPr lang="es-PE" sz="1600" dirty="0" err="1"/>
              <a:t>root</a:t>
            </a:r>
            <a:r>
              <a:rPr lang="es-PE" sz="1600" dirty="0"/>
              <a:t>, </a:t>
            </a:r>
            <a:r>
              <a:rPr lang="es-PE" sz="1600" dirty="0" err="1"/>
              <a:t>bg</a:t>
            </a:r>
            <a:r>
              <a:rPr lang="es-PE" sz="1600" dirty="0"/>
              <a:t>="</a:t>
            </a:r>
            <a:r>
              <a:rPr lang="es-PE" sz="1600" dirty="0" err="1"/>
              <a:t>lightgreen</a:t>
            </a:r>
            <a:r>
              <a:rPr lang="es-PE" sz="1600" dirty="0"/>
              <a:t>", </a:t>
            </a:r>
            <a:r>
              <a:rPr lang="es-PE" sz="1600" dirty="0" err="1"/>
              <a:t>bd</a:t>
            </a:r>
            <a:r>
              <a:rPr lang="es-PE" sz="1600" dirty="0"/>
              <a:t>=5, </a:t>
            </a:r>
            <a:r>
              <a:rPr lang="es-PE" sz="1600" dirty="0" err="1"/>
              <a:t>height</a:t>
            </a:r>
            <a:r>
              <a:rPr lang="es-PE" sz="1600" dirty="0"/>
              <a:t>=80)</a:t>
            </a:r>
          </a:p>
          <a:p>
            <a:r>
              <a:rPr lang="es-PE" sz="1600" dirty="0"/>
              <a:t>frame2.pack(</a:t>
            </a:r>
            <a:r>
              <a:rPr lang="es-PE" sz="1600" dirty="0" err="1"/>
              <a:t>fill</a:t>
            </a:r>
            <a:r>
              <a:rPr lang="es-PE" sz="1600" dirty="0"/>
              <a:t>="x", </a:t>
            </a:r>
            <a:r>
              <a:rPr lang="es-PE" sz="1600" dirty="0" err="1"/>
              <a:t>side</a:t>
            </a:r>
            <a:r>
              <a:rPr lang="es-PE" sz="1600" dirty="0"/>
              <a:t>="top")</a:t>
            </a:r>
          </a:p>
          <a:p>
            <a:br>
              <a:rPr lang="es-PE" sz="1600" dirty="0"/>
            </a:br>
            <a:br>
              <a:rPr lang="es-PE" sz="1600" dirty="0"/>
            </a:br>
            <a:endParaRPr lang="es-PE" sz="16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D1C8122-5A58-6A67-C653-372865785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8144" y="457199"/>
            <a:ext cx="3781425" cy="212407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6A3307E-9AEE-4967-7409-86944EB46868}"/>
              </a:ext>
            </a:extLst>
          </p:cNvPr>
          <p:cNvSpPr txBox="1"/>
          <p:nvPr/>
        </p:nvSpPr>
        <p:spPr>
          <a:xfrm>
            <a:off x="6183630" y="3122565"/>
            <a:ext cx="60083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dirty="0"/>
              <a:t># Agregar widgets al segundo </a:t>
            </a:r>
            <a:r>
              <a:rPr lang="es-PE" sz="1600" dirty="0" err="1"/>
              <a:t>frame</a:t>
            </a:r>
            <a:endParaRPr lang="es-PE" sz="1600" dirty="0"/>
          </a:p>
          <a:p>
            <a:r>
              <a:rPr lang="es-PE" sz="1600" dirty="0"/>
              <a:t>label2 = </a:t>
            </a:r>
            <a:r>
              <a:rPr lang="es-PE" sz="1600" dirty="0" err="1"/>
              <a:t>tk.Label</a:t>
            </a:r>
            <a:r>
              <a:rPr lang="es-PE" sz="1600" dirty="0"/>
              <a:t>(frame2, </a:t>
            </a:r>
            <a:r>
              <a:rPr lang="es-PE" sz="1600" dirty="0" err="1"/>
              <a:t>text</a:t>
            </a:r>
            <a:r>
              <a:rPr lang="es-PE" sz="1600" dirty="0"/>
              <a:t>="Este es el </a:t>
            </a:r>
            <a:r>
              <a:rPr lang="es-PE" sz="1600" dirty="0" err="1"/>
              <a:t>Frame</a:t>
            </a:r>
            <a:r>
              <a:rPr lang="es-PE" sz="1600" dirty="0"/>
              <a:t> 2", </a:t>
            </a:r>
            <a:r>
              <a:rPr lang="es-PE" sz="1600" dirty="0" err="1"/>
              <a:t>bg</a:t>
            </a:r>
            <a:r>
              <a:rPr lang="es-PE" sz="1600" dirty="0"/>
              <a:t>="</a:t>
            </a:r>
            <a:r>
              <a:rPr lang="es-PE" sz="1600" dirty="0" err="1"/>
              <a:t>lightgreen</a:t>
            </a:r>
            <a:r>
              <a:rPr lang="es-PE" sz="1600" dirty="0"/>
              <a:t>")</a:t>
            </a:r>
          </a:p>
          <a:p>
            <a:r>
              <a:rPr lang="es-PE" sz="1600" dirty="0"/>
              <a:t>label2.pack(</a:t>
            </a:r>
            <a:r>
              <a:rPr lang="es-PE" sz="1600" dirty="0" err="1"/>
              <a:t>pady</a:t>
            </a:r>
            <a:r>
              <a:rPr lang="es-PE" sz="1600" dirty="0"/>
              <a:t>=10)</a:t>
            </a:r>
          </a:p>
          <a:p>
            <a:r>
              <a:rPr lang="es-PE" sz="1600" dirty="0"/>
              <a:t>button2 = </a:t>
            </a:r>
            <a:r>
              <a:rPr lang="es-PE" sz="1600" dirty="0" err="1"/>
              <a:t>tk.Button</a:t>
            </a:r>
            <a:r>
              <a:rPr lang="es-PE" sz="1600" dirty="0"/>
              <a:t>(frame2, </a:t>
            </a:r>
            <a:r>
              <a:rPr lang="es-PE" sz="1600" dirty="0" err="1"/>
              <a:t>text</a:t>
            </a:r>
            <a:r>
              <a:rPr lang="es-PE" sz="1600" dirty="0"/>
              <a:t>="Botón 2")</a:t>
            </a:r>
          </a:p>
          <a:p>
            <a:r>
              <a:rPr lang="es-PE" sz="1600" dirty="0"/>
              <a:t>button2.pack()</a:t>
            </a:r>
          </a:p>
          <a:p>
            <a:br>
              <a:rPr lang="es-PE" sz="1600" dirty="0"/>
            </a:br>
            <a:r>
              <a:rPr lang="es-PE" sz="1600" dirty="0"/>
              <a:t># Iniciar el bucle principal de la aplicación</a:t>
            </a:r>
          </a:p>
          <a:p>
            <a:r>
              <a:rPr lang="es-PE" sz="1600" dirty="0" err="1"/>
              <a:t>root.mainloop</a:t>
            </a:r>
            <a:r>
              <a:rPr lang="es-PE" sz="1600" dirty="0"/>
              <a:t>()</a:t>
            </a:r>
          </a:p>
          <a:p>
            <a:endParaRPr lang="es-PE" sz="1600" dirty="0"/>
          </a:p>
        </p:txBody>
      </p:sp>
    </p:spTree>
    <p:extLst>
      <p:ext uri="{BB962C8B-B14F-4D97-AF65-F5344CB8AC3E}">
        <p14:creationId xmlns:p14="http://schemas.microsoft.com/office/powerpoint/2010/main" val="4053396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7AAFD20B-0582-B2A2-CE28-4D6181ED1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3791" y="2509765"/>
            <a:ext cx="10164418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36575" marR="0" lvl="0" indent="-5365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Frames</a:t>
            </a: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Verticales: Los </a:t>
            </a:r>
            <a:r>
              <a:rPr kumimoji="0" lang="es-PE" altLang="es-PE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frames</a:t>
            </a: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 apilan uno encima del otro gracias al gestor pack con la opción </a:t>
            </a:r>
            <a:r>
              <a:rPr kumimoji="0" lang="es-PE" altLang="es-PE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0" lang="es-PE" altLang="es-PE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tk.TOP</a:t>
            </a: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La opción </a:t>
            </a:r>
            <a:r>
              <a:rPr kumimoji="0" lang="es-PE" altLang="es-PE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fill</a:t>
            </a: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="x" hace que cada </a:t>
            </a:r>
            <a:r>
              <a:rPr kumimoji="0" lang="es-PE" altLang="es-PE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</a:t>
            </a: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ocupe todo el ancho disponible de la ventana.</a:t>
            </a:r>
          </a:p>
          <a:p>
            <a:pPr marL="536575" marR="0" lvl="0" indent="-5365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Altura de los </a:t>
            </a:r>
            <a:r>
              <a:rPr kumimoji="0" lang="es-PE" altLang="es-PE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Frames</a:t>
            </a: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Cada </a:t>
            </a:r>
            <a:r>
              <a:rPr kumimoji="0" lang="es-PE" altLang="es-PE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</a:t>
            </a: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tiene una altura fija de 100 píxeles, pero podrías modificar esto para ajustarlo según tus necesidades.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altLang="es-PE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B96DB003-5226-BCB6-A885-ADBEAB441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755" y="614536"/>
            <a:ext cx="10164418" cy="1325563"/>
          </a:xfrm>
        </p:spPr>
        <p:txBody>
          <a:bodyPr>
            <a:normAutofit/>
          </a:bodyPr>
          <a:lstStyle/>
          <a:p>
            <a:r>
              <a:rPr lang="es-ES" sz="8800" b="1" dirty="0">
                <a:solidFill>
                  <a:srgbClr val="FF0000"/>
                </a:solidFill>
              </a:rPr>
              <a:t>Explicación</a:t>
            </a:r>
            <a:endParaRPr lang="es-PE" sz="8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556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86A856A-5BA9-B8E7-ABEE-BD9E86864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0358" y="344974"/>
            <a:ext cx="2819400" cy="406717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B7E233B-9159-4337-F43A-2113206888A6}"/>
              </a:ext>
            </a:extLst>
          </p:cNvPr>
          <p:cNvSpPr txBox="1"/>
          <p:nvPr/>
        </p:nvSpPr>
        <p:spPr>
          <a:xfrm>
            <a:off x="499528" y="217837"/>
            <a:ext cx="457200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import </a:t>
            </a:r>
            <a:r>
              <a:rPr lang="en-US" sz="1600" dirty="0" err="1"/>
              <a:t>tkinter</a:t>
            </a:r>
            <a:r>
              <a:rPr lang="en-US" sz="1600" dirty="0"/>
              <a:t> as </a:t>
            </a:r>
            <a:r>
              <a:rPr lang="en-US" sz="1600" dirty="0" err="1"/>
              <a:t>tk</a:t>
            </a:r>
            <a:endParaRPr lang="en-US" sz="1600" dirty="0"/>
          </a:p>
          <a:p>
            <a:r>
              <a:rPr lang="en-US" sz="1600" dirty="0">
                <a:solidFill>
                  <a:srgbClr val="FF0000"/>
                </a:solidFill>
              </a:rPr>
              <a:t># </a:t>
            </a:r>
            <a:r>
              <a:rPr lang="en-US" sz="1600" dirty="0" err="1">
                <a:solidFill>
                  <a:srgbClr val="FF0000"/>
                </a:solidFill>
              </a:rPr>
              <a:t>Crear</a:t>
            </a:r>
            <a:r>
              <a:rPr lang="en-US" sz="1600" dirty="0">
                <a:solidFill>
                  <a:srgbClr val="FF0000"/>
                </a:solidFill>
              </a:rPr>
              <a:t> la </a:t>
            </a:r>
            <a:r>
              <a:rPr lang="en-US" sz="1600" dirty="0" err="1">
                <a:solidFill>
                  <a:srgbClr val="FF0000"/>
                </a:solidFill>
              </a:rPr>
              <a:t>ventana</a:t>
            </a:r>
            <a:r>
              <a:rPr lang="en-US" sz="1600" dirty="0">
                <a:solidFill>
                  <a:srgbClr val="FF0000"/>
                </a:solidFill>
              </a:rPr>
              <a:t> principal</a:t>
            </a:r>
          </a:p>
          <a:p>
            <a:r>
              <a:rPr lang="en-US" sz="1600" dirty="0"/>
              <a:t>root = </a:t>
            </a:r>
            <a:r>
              <a:rPr lang="en-US" sz="1600" dirty="0" err="1"/>
              <a:t>tk.Tk</a:t>
            </a:r>
            <a:r>
              <a:rPr lang="en-US" sz="1600" dirty="0"/>
              <a:t>()</a:t>
            </a:r>
          </a:p>
          <a:p>
            <a:r>
              <a:rPr lang="en-US" sz="1600" dirty="0" err="1"/>
              <a:t>root.title</a:t>
            </a:r>
            <a:r>
              <a:rPr lang="en-US" sz="1600" dirty="0"/>
              <a:t>("Frames </a:t>
            </a:r>
            <a:r>
              <a:rPr lang="en-US" sz="1600" dirty="0" err="1"/>
              <a:t>Verticales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Tkinter</a:t>
            </a:r>
            <a:r>
              <a:rPr lang="en-US" sz="1600" dirty="0"/>
              <a:t>")</a:t>
            </a:r>
          </a:p>
          <a:p>
            <a:r>
              <a:rPr lang="en-US" sz="1600" dirty="0" err="1"/>
              <a:t>root.geometry</a:t>
            </a:r>
            <a:r>
              <a:rPr lang="en-US" sz="1600" dirty="0"/>
              <a:t>("300x400")</a:t>
            </a:r>
          </a:p>
          <a:p>
            <a:br>
              <a:rPr lang="en-US" sz="1600" dirty="0"/>
            </a:br>
            <a:r>
              <a:rPr lang="en-US" sz="1600" dirty="0">
                <a:solidFill>
                  <a:srgbClr val="FF0000"/>
                </a:solidFill>
              </a:rPr>
              <a:t># </a:t>
            </a:r>
            <a:r>
              <a:rPr lang="en-US" sz="1600" dirty="0" err="1">
                <a:solidFill>
                  <a:srgbClr val="FF0000"/>
                </a:solidFill>
              </a:rPr>
              <a:t>Crear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el</a:t>
            </a:r>
            <a:r>
              <a:rPr lang="en-US" sz="1600" dirty="0">
                <a:solidFill>
                  <a:srgbClr val="FF0000"/>
                </a:solidFill>
              </a:rPr>
              <a:t> primer frame (</a:t>
            </a:r>
            <a:r>
              <a:rPr lang="en-US" sz="1600" dirty="0" err="1">
                <a:solidFill>
                  <a:srgbClr val="FF0000"/>
                </a:solidFill>
              </a:rPr>
              <a:t>arriba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</a:p>
          <a:p>
            <a:r>
              <a:rPr lang="en-US" sz="1600" dirty="0"/>
              <a:t>frame1 = </a:t>
            </a:r>
            <a:r>
              <a:rPr lang="en-US" sz="1600" dirty="0" err="1"/>
              <a:t>tk.Frame</a:t>
            </a:r>
            <a:r>
              <a:rPr lang="en-US" sz="1600" dirty="0"/>
              <a:t>(root, </a:t>
            </a:r>
            <a:r>
              <a:rPr lang="en-US" sz="1600" dirty="0" err="1"/>
              <a:t>bg</a:t>
            </a:r>
            <a:r>
              <a:rPr lang="en-US" sz="1600" dirty="0"/>
              <a:t>="</a:t>
            </a:r>
            <a:r>
              <a:rPr lang="en-US" sz="1600" dirty="0" err="1"/>
              <a:t>lightblue</a:t>
            </a:r>
            <a:r>
              <a:rPr lang="en-US" sz="1600" dirty="0"/>
              <a:t>", height=100)</a:t>
            </a:r>
          </a:p>
          <a:p>
            <a:r>
              <a:rPr lang="en-US" sz="1600" dirty="0"/>
              <a:t>frame1.pack(fill="x", side="top")</a:t>
            </a:r>
          </a:p>
          <a:p>
            <a:r>
              <a:rPr lang="en-US" sz="1600" dirty="0"/>
              <a:t>   </a:t>
            </a:r>
          </a:p>
          <a:p>
            <a:r>
              <a:rPr lang="en-US" sz="1600" dirty="0">
                <a:solidFill>
                  <a:srgbClr val="FF0000"/>
                </a:solidFill>
              </a:rPr>
              <a:t># </a:t>
            </a:r>
            <a:r>
              <a:rPr lang="en-US" sz="1600" dirty="0" err="1">
                <a:solidFill>
                  <a:srgbClr val="FF0000"/>
                </a:solidFill>
              </a:rPr>
              <a:t>Crear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el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segundo</a:t>
            </a:r>
            <a:r>
              <a:rPr lang="en-US" sz="1600" dirty="0">
                <a:solidFill>
                  <a:srgbClr val="FF0000"/>
                </a:solidFill>
              </a:rPr>
              <a:t> frame (</a:t>
            </a:r>
            <a:r>
              <a:rPr lang="en-US" sz="1600" dirty="0" err="1">
                <a:solidFill>
                  <a:srgbClr val="FF0000"/>
                </a:solidFill>
              </a:rPr>
              <a:t>debajo</a:t>
            </a:r>
            <a:r>
              <a:rPr lang="en-US" sz="1600" dirty="0">
                <a:solidFill>
                  <a:srgbClr val="FF0000"/>
                </a:solidFill>
              </a:rPr>
              <a:t> de frame1)</a:t>
            </a:r>
          </a:p>
          <a:p>
            <a:r>
              <a:rPr lang="en-US" sz="1600" dirty="0"/>
              <a:t>frame2 = </a:t>
            </a:r>
            <a:r>
              <a:rPr lang="en-US" sz="1600" dirty="0" err="1"/>
              <a:t>tk.Frame</a:t>
            </a:r>
            <a:r>
              <a:rPr lang="en-US" sz="1600" dirty="0"/>
              <a:t>(root, </a:t>
            </a:r>
            <a:r>
              <a:rPr lang="en-US" sz="1600" dirty="0" err="1"/>
              <a:t>bg</a:t>
            </a:r>
            <a:r>
              <a:rPr lang="en-US" sz="1600" dirty="0"/>
              <a:t>="</a:t>
            </a:r>
            <a:r>
              <a:rPr lang="en-US" sz="1600" dirty="0" err="1"/>
              <a:t>lightgreen</a:t>
            </a:r>
            <a:r>
              <a:rPr lang="en-US" sz="1600" dirty="0"/>
              <a:t>", height=100)</a:t>
            </a:r>
          </a:p>
          <a:p>
            <a:r>
              <a:rPr lang="en-US" sz="1600" dirty="0"/>
              <a:t>frame2.pack(fill="x", side="top")</a:t>
            </a:r>
          </a:p>
          <a:p>
            <a:r>
              <a:rPr lang="en-US" sz="1600" dirty="0">
                <a:solidFill>
                  <a:srgbClr val="FF0000"/>
                </a:solidFill>
              </a:rPr>
              <a:t># </a:t>
            </a:r>
            <a:r>
              <a:rPr lang="en-US" sz="1600" dirty="0" err="1">
                <a:solidFill>
                  <a:srgbClr val="FF0000"/>
                </a:solidFill>
              </a:rPr>
              <a:t>Crear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el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tercer</a:t>
            </a:r>
            <a:r>
              <a:rPr lang="en-US" sz="1600" dirty="0">
                <a:solidFill>
                  <a:srgbClr val="FF0000"/>
                </a:solidFill>
              </a:rPr>
              <a:t> frame (</a:t>
            </a:r>
            <a:r>
              <a:rPr lang="en-US" dirty="0" err="1">
                <a:solidFill>
                  <a:srgbClr val="FF0000"/>
                </a:solidFill>
              </a:rPr>
              <a:t>debajo</a:t>
            </a:r>
            <a:r>
              <a:rPr lang="en-US" sz="1600" dirty="0">
                <a:solidFill>
                  <a:srgbClr val="FF0000"/>
                </a:solidFill>
              </a:rPr>
              <a:t> de frame2)</a:t>
            </a:r>
          </a:p>
          <a:p>
            <a:r>
              <a:rPr lang="en-US" sz="1600" dirty="0"/>
              <a:t>frame3 = </a:t>
            </a:r>
            <a:r>
              <a:rPr lang="en-US" sz="1600" dirty="0" err="1"/>
              <a:t>tk.Frame</a:t>
            </a:r>
            <a:r>
              <a:rPr lang="en-US" sz="1600" dirty="0"/>
              <a:t>(root, </a:t>
            </a:r>
            <a:r>
              <a:rPr lang="en-US" sz="1600" dirty="0" err="1"/>
              <a:t>bg</a:t>
            </a:r>
            <a:r>
              <a:rPr lang="en-US" sz="1600" dirty="0"/>
              <a:t>="</a:t>
            </a:r>
            <a:r>
              <a:rPr lang="en-US" sz="1600" dirty="0" err="1"/>
              <a:t>lightcoral</a:t>
            </a:r>
            <a:r>
              <a:rPr lang="en-US" sz="1600" dirty="0"/>
              <a:t>", height=100)</a:t>
            </a:r>
          </a:p>
          <a:p>
            <a:r>
              <a:rPr lang="en-US" sz="1600" dirty="0"/>
              <a:t>frame3.pack(fill="x", side="top")</a:t>
            </a:r>
          </a:p>
          <a:p>
            <a:r>
              <a:rPr lang="en-US" sz="1600" dirty="0">
                <a:solidFill>
                  <a:srgbClr val="FF0000"/>
                </a:solidFill>
              </a:rPr>
              <a:t># </a:t>
            </a:r>
            <a:r>
              <a:rPr lang="en-US" sz="1600" dirty="0" err="1">
                <a:solidFill>
                  <a:srgbClr val="FF0000"/>
                </a:solidFill>
              </a:rPr>
              <a:t>Agregar</a:t>
            </a:r>
            <a:r>
              <a:rPr lang="en-US" sz="1600" dirty="0">
                <a:solidFill>
                  <a:srgbClr val="FF0000"/>
                </a:solidFill>
              </a:rPr>
              <a:t> widgets a </a:t>
            </a:r>
            <a:r>
              <a:rPr lang="en-US" sz="1600" dirty="0" err="1">
                <a:solidFill>
                  <a:srgbClr val="FF0000"/>
                </a:solidFill>
              </a:rPr>
              <a:t>los</a:t>
            </a:r>
            <a:r>
              <a:rPr lang="en-US" sz="1600" dirty="0">
                <a:solidFill>
                  <a:srgbClr val="FF0000"/>
                </a:solidFill>
              </a:rPr>
              <a:t> frames (</a:t>
            </a:r>
            <a:r>
              <a:rPr lang="en-US" sz="1600" dirty="0" err="1">
                <a:solidFill>
                  <a:srgbClr val="FF0000"/>
                </a:solidFill>
              </a:rPr>
              <a:t>opcional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</a:p>
          <a:p>
            <a:r>
              <a:rPr lang="en-US" sz="1600" dirty="0"/>
              <a:t>label1 = </a:t>
            </a:r>
            <a:r>
              <a:rPr lang="en-US" sz="1600" dirty="0" err="1"/>
              <a:t>tk.Label</a:t>
            </a:r>
            <a:r>
              <a:rPr lang="en-US" sz="1600" dirty="0"/>
              <a:t>(frame1, text="Frame 1", </a:t>
            </a:r>
            <a:r>
              <a:rPr lang="en-US" sz="1600" dirty="0" err="1"/>
              <a:t>bg</a:t>
            </a:r>
            <a:r>
              <a:rPr lang="en-US" sz="1600" dirty="0"/>
              <a:t>="</a:t>
            </a:r>
            <a:r>
              <a:rPr lang="en-US" sz="1600" dirty="0" err="1"/>
              <a:t>lightblue</a:t>
            </a:r>
            <a:r>
              <a:rPr lang="en-US" sz="1600" dirty="0"/>
              <a:t>")</a:t>
            </a:r>
          </a:p>
          <a:p>
            <a:r>
              <a:rPr lang="en-US" sz="1600" dirty="0"/>
              <a:t>label1.pack(</a:t>
            </a:r>
            <a:r>
              <a:rPr lang="en-US" sz="1600" dirty="0" err="1"/>
              <a:t>pady</a:t>
            </a:r>
            <a:r>
              <a:rPr lang="en-US" sz="1600" dirty="0"/>
              <a:t>=20)</a:t>
            </a:r>
          </a:p>
          <a:p>
            <a:r>
              <a:rPr lang="en-US" sz="1600" dirty="0"/>
              <a:t>label2 = </a:t>
            </a:r>
            <a:r>
              <a:rPr lang="en-US" sz="1600" dirty="0" err="1"/>
              <a:t>tk.Label</a:t>
            </a:r>
            <a:r>
              <a:rPr lang="en-US" sz="1600" dirty="0"/>
              <a:t>(frame2, text="Frame 2", </a:t>
            </a:r>
            <a:r>
              <a:rPr lang="en-US" sz="1600" dirty="0" err="1"/>
              <a:t>bg</a:t>
            </a:r>
            <a:r>
              <a:rPr lang="en-US" sz="1600" dirty="0"/>
              <a:t>="</a:t>
            </a:r>
            <a:r>
              <a:rPr lang="en-US" sz="1600" dirty="0" err="1"/>
              <a:t>lightgreen</a:t>
            </a:r>
            <a:r>
              <a:rPr lang="en-US" sz="1600" dirty="0"/>
              <a:t>")</a:t>
            </a:r>
          </a:p>
          <a:p>
            <a:r>
              <a:rPr lang="en-US" sz="1600" dirty="0"/>
              <a:t>label2.pack(</a:t>
            </a:r>
            <a:r>
              <a:rPr lang="en-US" sz="1600" dirty="0" err="1"/>
              <a:t>pady</a:t>
            </a:r>
            <a:r>
              <a:rPr lang="en-US" sz="1600" dirty="0"/>
              <a:t>=20)</a:t>
            </a:r>
          </a:p>
          <a:p>
            <a:br>
              <a:rPr lang="en-US" sz="1600" dirty="0"/>
            </a:br>
            <a:endParaRPr lang="es-PE" sz="16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7C8A855-80DB-989F-3D6B-46F520872354}"/>
              </a:ext>
            </a:extLst>
          </p:cNvPr>
          <p:cNvSpPr txBox="1"/>
          <p:nvPr/>
        </p:nvSpPr>
        <p:spPr>
          <a:xfrm>
            <a:off x="5529430" y="4795897"/>
            <a:ext cx="534655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label3 = </a:t>
            </a:r>
            <a:r>
              <a:rPr lang="en-US" sz="1600" dirty="0" err="1"/>
              <a:t>tk.Label</a:t>
            </a:r>
            <a:r>
              <a:rPr lang="en-US" sz="1600" dirty="0"/>
              <a:t>(frame3, text="Frame 3", </a:t>
            </a:r>
            <a:r>
              <a:rPr lang="en-US" sz="1600" dirty="0" err="1"/>
              <a:t>bg</a:t>
            </a:r>
            <a:r>
              <a:rPr lang="en-US" sz="1600" dirty="0"/>
              <a:t>="</a:t>
            </a:r>
            <a:r>
              <a:rPr lang="en-US" sz="1600" dirty="0" err="1"/>
              <a:t>lightcoral</a:t>
            </a:r>
            <a:r>
              <a:rPr lang="en-US" sz="1600" dirty="0"/>
              <a:t>")</a:t>
            </a:r>
          </a:p>
          <a:p>
            <a:r>
              <a:rPr lang="en-US" sz="1600" dirty="0"/>
              <a:t>label3.pack(</a:t>
            </a:r>
            <a:r>
              <a:rPr lang="en-US" sz="1600" dirty="0" err="1"/>
              <a:t>pady</a:t>
            </a:r>
            <a:r>
              <a:rPr lang="en-US" sz="1600" dirty="0"/>
              <a:t>=20)</a:t>
            </a:r>
          </a:p>
          <a:p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dirty="0">
                <a:solidFill>
                  <a:srgbClr val="FF0000"/>
                </a:solidFill>
              </a:rPr>
              <a:t># </a:t>
            </a:r>
            <a:r>
              <a:rPr lang="en-US" sz="1600" dirty="0" err="1">
                <a:solidFill>
                  <a:srgbClr val="FF0000"/>
                </a:solidFill>
              </a:rPr>
              <a:t>Iniciar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el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bucle</a:t>
            </a:r>
            <a:r>
              <a:rPr lang="en-US" sz="1600" dirty="0">
                <a:solidFill>
                  <a:srgbClr val="FF0000"/>
                </a:solidFill>
              </a:rPr>
              <a:t> principal de la </a:t>
            </a:r>
            <a:r>
              <a:rPr lang="en-US" sz="1600" dirty="0" err="1">
                <a:solidFill>
                  <a:srgbClr val="FF0000"/>
                </a:solidFill>
              </a:rPr>
              <a:t>aplicación</a:t>
            </a:r>
            <a:endParaRPr lang="en-US" sz="1600" dirty="0">
              <a:solidFill>
                <a:srgbClr val="FF0000"/>
              </a:solidFill>
            </a:endParaRPr>
          </a:p>
          <a:p>
            <a:r>
              <a:rPr lang="en-US" sz="1600" dirty="0" err="1"/>
              <a:t>root.mainloop</a:t>
            </a:r>
            <a:r>
              <a:rPr lang="en-US" sz="1600" dirty="0"/>
              <a:t>()</a:t>
            </a:r>
          </a:p>
          <a:p>
            <a:br>
              <a:rPr lang="es-PE" sz="1600" dirty="0"/>
            </a:br>
            <a:br>
              <a:rPr lang="es-PE" sz="1600" dirty="0"/>
            </a:br>
            <a:endParaRPr lang="es-PE" sz="1600" dirty="0"/>
          </a:p>
        </p:txBody>
      </p:sp>
    </p:spTree>
    <p:extLst>
      <p:ext uri="{BB962C8B-B14F-4D97-AF65-F5344CB8AC3E}">
        <p14:creationId xmlns:p14="http://schemas.microsoft.com/office/powerpoint/2010/main" val="1331668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FB892-DDD0-9939-992E-7035EAF4C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731" y="563908"/>
            <a:ext cx="10515600" cy="918489"/>
          </a:xfrm>
        </p:spPr>
        <p:txBody>
          <a:bodyPr>
            <a:normAutofit fontScale="90000"/>
          </a:bodyPr>
          <a:lstStyle/>
          <a:p>
            <a:r>
              <a:rPr lang="es-ES" sz="6600" b="1" dirty="0">
                <a:solidFill>
                  <a:srgbClr val="FF0000"/>
                </a:solidFill>
              </a:rPr>
              <a:t>Explicación</a:t>
            </a:r>
            <a:endParaRPr lang="es-PE" sz="6600" b="1" dirty="0">
              <a:solidFill>
                <a:srgbClr val="FF0000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0396D6A-69D1-8BA5-22D2-C249A41FF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732" y="1369667"/>
            <a:ext cx="11112122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PE" altLang="es-PE" sz="2800" dirty="0">
                <a:solidFill>
                  <a:srgbClr val="FF0000"/>
                </a:solidFill>
              </a:rPr>
              <a:t> </a:t>
            </a:r>
            <a:r>
              <a:rPr lang="es-PE" altLang="es-PE" sz="2800" dirty="0" err="1">
                <a:solidFill>
                  <a:srgbClr val="FF0000"/>
                </a:solidFill>
              </a:rPr>
              <a:t>fill</a:t>
            </a:r>
            <a:r>
              <a:rPr lang="es-PE" altLang="es-PE" sz="2800" dirty="0">
                <a:solidFill>
                  <a:srgbClr val="FF0000"/>
                </a:solidFill>
              </a:rPr>
              <a:t>="x":</a:t>
            </a:r>
          </a:p>
          <a:p>
            <a:pPr marL="541338" lvl="1" indent="-360363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s-PE" altLang="es-PE" sz="2000" dirty="0"/>
              <a:t>El argumento </a:t>
            </a:r>
            <a:r>
              <a:rPr lang="es-PE" altLang="es-PE" sz="2000" dirty="0" err="1"/>
              <a:t>fill</a:t>
            </a:r>
            <a:r>
              <a:rPr lang="es-PE" altLang="es-PE" sz="2000" dirty="0"/>
              <a:t>="x" le indica al frame1 que debe expandirse horizontalmente (en la dirección del eje x) hasta ocupar todo el ancho disponible de la ventana principal.</a:t>
            </a:r>
          </a:p>
          <a:p>
            <a:pPr marL="541338" lvl="1" indent="-360363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s-PE" altLang="es-PE" sz="2000" dirty="0"/>
              <a:t>Esto es útil si quieres que el </a:t>
            </a:r>
            <a:r>
              <a:rPr lang="es-PE" altLang="es-PE" sz="2000" dirty="0" err="1"/>
              <a:t>frame</a:t>
            </a:r>
            <a:r>
              <a:rPr lang="es-PE" altLang="es-PE" sz="2000" dirty="0"/>
              <a:t> se ajuste dinámicamente al tamaño de la ventana cuando el usuario la redimensiona, manteniendo el ancho del </a:t>
            </a:r>
            <a:r>
              <a:rPr lang="es-PE" altLang="es-PE" sz="2000" dirty="0" err="1"/>
              <a:t>frame</a:t>
            </a:r>
            <a:r>
              <a:rPr lang="es-PE" altLang="es-PE" sz="2000" dirty="0"/>
              <a:t> igual al de la ventana, pero sin cambiar su altura.</a:t>
            </a:r>
          </a:p>
          <a:p>
            <a:pPr marL="180975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PE" altLang="es-PE" sz="2800" dirty="0">
              <a:solidFill>
                <a:srgbClr val="FF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PE" altLang="es-PE" sz="2800" dirty="0">
                <a:solidFill>
                  <a:srgbClr val="FF0000"/>
                </a:solidFill>
              </a:rPr>
              <a:t> </a:t>
            </a:r>
            <a:r>
              <a:rPr lang="es-PE" altLang="es-PE" sz="2800" dirty="0" err="1">
                <a:solidFill>
                  <a:srgbClr val="FF0000"/>
                </a:solidFill>
              </a:rPr>
              <a:t>side</a:t>
            </a:r>
            <a:r>
              <a:rPr lang="es-PE" altLang="es-PE" sz="2800" dirty="0">
                <a:solidFill>
                  <a:srgbClr val="FF0000"/>
                </a:solidFill>
              </a:rPr>
              <a:t>="top":</a:t>
            </a:r>
          </a:p>
          <a:p>
            <a:pPr marL="523875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s-PE" altLang="es-PE" sz="2000" dirty="0"/>
              <a:t>El argumento </a:t>
            </a:r>
            <a:r>
              <a:rPr lang="es-PE" altLang="es-PE" sz="2000" dirty="0" err="1"/>
              <a:t>side</a:t>
            </a:r>
            <a:r>
              <a:rPr lang="es-PE" altLang="es-PE" sz="2000" dirty="0"/>
              <a:t>="top" coloca el frame1 en la parte superior de la ventana principal. Los elementos en </a:t>
            </a:r>
            <a:r>
              <a:rPr lang="es-PE" altLang="es-PE" sz="2000" dirty="0" err="1"/>
              <a:t>tkinter</a:t>
            </a:r>
            <a:r>
              <a:rPr lang="es-PE" altLang="es-PE" sz="2000" dirty="0"/>
              <a:t> se pueden empaquetar en los lados: arriba (top), abajo (bottom), izquierda (</a:t>
            </a:r>
            <a:r>
              <a:rPr lang="es-PE" altLang="es-PE" sz="2000" dirty="0" err="1"/>
              <a:t>left</a:t>
            </a:r>
            <a:r>
              <a:rPr lang="es-PE" altLang="es-PE" sz="2000" dirty="0"/>
              <a:t>) o derecha (</a:t>
            </a:r>
            <a:r>
              <a:rPr lang="es-PE" altLang="es-PE" sz="2000" dirty="0" err="1"/>
              <a:t>right</a:t>
            </a:r>
            <a:r>
              <a:rPr lang="es-PE" altLang="es-PE" sz="2000" dirty="0"/>
              <a:t>).</a:t>
            </a:r>
          </a:p>
          <a:p>
            <a:pPr marL="523875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s-PE" altLang="es-PE" sz="2000" dirty="0"/>
              <a:t>En este caso, </a:t>
            </a:r>
            <a:r>
              <a:rPr lang="es-PE" altLang="es-PE" sz="2000" dirty="0" err="1"/>
              <a:t>side</a:t>
            </a:r>
            <a:r>
              <a:rPr lang="es-PE" altLang="es-PE" sz="2000" dirty="0"/>
              <a:t>="top" significa que el frame1 será colocado en la parte superior de la ventana, y cualquier widget o </a:t>
            </a:r>
            <a:r>
              <a:rPr lang="es-PE" altLang="es-PE" sz="2000" dirty="0" err="1"/>
              <a:t>frame</a:t>
            </a:r>
            <a:r>
              <a:rPr lang="es-PE" altLang="es-PE" sz="2000" dirty="0"/>
              <a:t> adicional que se agregue después será colocado debajo (si también se empaqueta con </a:t>
            </a:r>
            <a:r>
              <a:rPr lang="es-PE" altLang="es-PE" sz="2000" dirty="0" err="1"/>
              <a:t>side</a:t>
            </a:r>
            <a:r>
              <a:rPr lang="es-PE" altLang="es-PE" sz="2000" dirty="0"/>
              <a:t>="top").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PE" altLang="es-PE" sz="2000" dirty="0"/>
          </a:p>
        </p:txBody>
      </p:sp>
    </p:spTree>
    <p:extLst>
      <p:ext uri="{BB962C8B-B14F-4D97-AF65-F5344CB8AC3E}">
        <p14:creationId xmlns:p14="http://schemas.microsoft.com/office/powerpoint/2010/main" val="3497625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6E8D450-F13B-7387-FAC0-DB8BDAB4D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310" y="423793"/>
            <a:ext cx="4770162" cy="272580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EF05BEE-D87D-933A-1D92-203C5660FCBA}"/>
              </a:ext>
            </a:extLst>
          </p:cNvPr>
          <p:cNvSpPr txBox="1"/>
          <p:nvPr/>
        </p:nvSpPr>
        <p:spPr>
          <a:xfrm>
            <a:off x="268019" y="423793"/>
            <a:ext cx="6207733" cy="6561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500" b="0" dirty="0" err="1">
                <a:effectLst/>
                <a:latin typeface="Consolas" panose="020B0609020204030204" pitchFamily="49" charset="0"/>
              </a:rPr>
              <a:t>import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tkinter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 as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tk</a:t>
            </a:r>
            <a:endParaRPr lang="es-PE" sz="1500" b="0" dirty="0">
              <a:effectLst/>
              <a:latin typeface="Consolas" panose="020B0609020204030204" pitchFamily="49" charset="0"/>
            </a:endParaRPr>
          </a:p>
          <a:p>
            <a:br>
              <a:rPr lang="es-PE" sz="1500" b="0" dirty="0">
                <a:effectLst/>
                <a:latin typeface="Consolas" panose="020B0609020204030204" pitchFamily="49" charset="0"/>
              </a:rPr>
            </a:br>
            <a:r>
              <a:rPr lang="es-PE" sz="1500" b="0" dirty="0">
                <a:effectLst/>
                <a:latin typeface="Consolas" panose="020B0609020204030204" pitchFamily="49" charset="0"/>
              </a:rPr>
              <a:t># Crear la ventana principal</a:t>
            </a:r>
          </a:p>
          <a:p>
            <a:r>
              <a:rPr lang="es-PE" sz="1500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 =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tk.Tk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()</a:t>
            </a:r>
          </a:p>
          <a:p>
            <a:r>
              <a:rPr lang="es-PE" sz="1500" b="0" dirty="0" err="1">
                <a:effectLst/>
                <a:latin typeface="Consolas" panose="020B0609020204030204" pitchFamily="49" charset="0"/>
              </a:rPr>
              <a:t>root.title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("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Frames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 Horizontales en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Tkinter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")</a:t>
            </a:r>
          </a:p>
          <a:p>
            <a:r>
              <a:rPr lang="es-PE" sz="1500" b="0" dirty="0" err="1">
                <a:effectLst/>
                <a:latin typeface="Consolas" panose="020B0609020204030204" pitchFamily="49" charset="0"/>
              </a:rPr>
              <a:t>root.geometry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("400x200")</a:t>
            </a:r>
          </a:p>
          <a:p>
            <a:br>
              <a:rPr lang="es-PE" sz="1500" b="0" dirty="0">
                <a:effectLst/>
                <a:latin typeface="Consolas" panose="020B0609020204030204" pitchFamily="49" charset="0"/>
              </a:rPr>
            </a:br>
            <a:r>
              <a:rPr lang="es-PE" sz="1500" b="0" dirty="0">
                <a:effectLst/>
                <a:latin typeface="Consolas" panose="020B0609020204030204" pitchFamily="49" charset="0"/>
              </a:rPr>
              <a:t># Crear el primer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frame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 (izquierda)</a:t>
            </a:r>
          </a:p>
          <a:p>
            <a:r>
              <a:rPr lang="es-PE" sz="1500" b="0" dirty="0">
                <a:effectLst/>
                <a:latin typeface="Consolas" panose="020B0609020204030204" pitchFamily="49" charset="0"/>
              </a:rPr>
              <a:t>frame1 =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tk.Frame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lightblue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",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width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=100,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height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=200)</a:t>
            </a:r>
          </a:p>
          <a:p>
            <a:r>
              <a:rPr lang="es-PE" sz="1500" b="0" dirty="0">
                <a:effectLst/>
                <a:latin typeface="Consolas" panose="020B0609020204030204" pitchFamily="49" charset="0"/>
              </a:rPr>
              <a:t>frame1.pack(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side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left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",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fill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="y")</a:t>
            </a:r>
          </a:p>
          <a:p>
            <a:br>
              <a:rPr lang="es-PE" sz="1500" b="0" dirty="0">
                <a:effectLst/>
                <a:latin typeface="Consolas" panose="020B0609020204030204" pitchFamily="49" charset="0"/>
              </a:rPr>
            </a:br>
            <a:r>
              <a:rPr lang="es-PE" sz="1500" b="0" dirty="0">
                <a:effectLst/>
                <a:latin typeface="Consolas" panose="020B0609020204030204" pitchFamily="49" charset="0"/>
              </a:rPr>
              <a:t># Crear el segundo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frame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 (derecha de frame1)</a:t>
            </a:r>
          </a:p>
          <a:p>
            <a:r>
              <a:rPr lang="es-PE" sz="1500" b="0" dirty="0">
                <a:effectLst/>
                <a:latin typeface="Consolas" panose="020B0609020204030204" pitchFamily="49" charset="0"/>
              </a:rPr>
              <a:t>frame2 =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tk.Frame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lightgreen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",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width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=100,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height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=200)</a:t>
            </a:r>
          </a:p>
          <a:p>
            <a:r>
              <a:rPr lang="es-PE" sz="1500" b="0" dirty="0">
                <a:effectLst/>
                <a:latin typeface="Consolas" panose="020B0609020204030204" pitchFamily="49" charset="0"/>
              </a:rPr>
              <a:t>frame2.pack(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side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left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",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fill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="y")</a:t>
            </a:r>
          </a:p>
          <a:p>
            <a:br>
              <a:rPr lang="es-PE" sz="1500" b="0" dirty="0">
                <a:effectLst/>
                <a:latin typeface="Consolas" panose="020B0609020204030204" pitchFamily="49" charset="0"/>
              </a:rPr>
            </a:br>
            <a:r>
              <a:rPr lang="es-PE" sz="1500" b="0" dirty="0">
                <a:effectLst/>
                <a:latin typeface="Consolas" panose="020B0609020204030204" pitchFamily="49" charset="0"/>
              </a:rPr>
              <a:t># Crear el tercer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frame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 (derecha de frame2)</a:t>
            </a:r>
          </a:p>
          <a:p>
            <a:r>
              <a:rPr lang="es-PE" sz="1500" b="0" dirty="0">
                <a:effectLst/>
                <a:latin typeface="Consolas" panose="020B0609020204030204" pitchFamily="49" charset="0"/>
              </a:rPr>
              <a:t>frame3 =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tk.Frame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lightcoral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",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width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=100,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height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=200)</a:t>
            </a:r>
          </a:p>
          <a:p>
            <a:r>
              <a:rPr lang="es-PE" sz="1500" b="0" dirty="0">
                <a:effectLst/>
                <a:latin typeface="Consolas" panose="020B0609020204030204" pitchFamily="49" charset="0"/>
              </a:rPr>
              <a:t>frame3.pack(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side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left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",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fill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="y")</a:t>
            </a:r>
          </a:p>
          <a:p>
            <a:br>
              <a:rPr lang="es-PE" sz="1500" b="0" dirty="0">
                <a:effectLst/>
                <a:latin typeface="Consolas" panose="020B0609020204030204" pitchFamily="49" charset="0"/>
              </a:rPr>
            </a:br>
            <a:r>
              <a:rPr lang="es-PE" sz="1500" b="0" dirty="0">
                <a:effectLst/>
                <a:latin typeface="Consolas" panose="020B0609020204030204" pitchFamily="49" charset="0"/>
              </a:rPr>
              <a:t># Agregar widgets a los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frames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 (opcional)</a:t>
            </a:r>
          </a:p>
          <a:p>
            <a:r>
              <a:rPr lang="es-PE" sz="1500" b="0" dirty="0">
                <a:effectLst/>
                <a:latin typeface="Consolas" panose="020B0609020204030204" pitchFamily="49" charset="0"/>
              </a:rPr>
              <a:t>label1 =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tk.Label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(frame1,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text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Frame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 1",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lightblue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")</a:t>
            </a:r>
          </a:p>
          <a:p>
            <a:r>
              <a:rPr lang="es-PE" sz="1500" b="0" dirty="0">
                <a:effectLst/>
                <a:latin typeface="Consolas" panose="020B0609020204030204" pitchFamily="49" charset="0"/>
              </a:rPr>
              <a:t>label1.pack(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padx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=20,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pady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=20)</a:t>
            </a:r>
          </a:p>
          <a:p>
            <a:br>
              <a:rPr lang="es-PE" sz="1500" b="0" dirty="0">
                <a:effectLst/>
                <a:latin typeface="Consolas" panose="020B0609020204030204" pitchFamily="49" charset="0"/>
              </a:rPr>
            </a:br>
            <a:br>
              <a:rPr lang="es-PE" sz="1500" b="0" dirty="0">
                <a:effectLst/>
                <a:latin typeface="Consolas" panose="020B0609020204030204" pitchFamily="49" charset="0"/>
              </a:rPr>
            </a:br>
            <a:endParaRPr lang="es-PE" sz="15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E9A451F-68D3-4560-5347-16888846B9B8}"/>
              </a:ext>
            </a:extLst>
          </p:cNvPr>
          <p:cNvSpPr txBox="1"/>
          <p:nvPr/>
        </p:nvSpPr>
        <p:spPr>
          <a:xfrm>
            <a:off x="6745575" y="3655257"/>
            <a:ext cx="571624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500" b="0" dirty="0">
                <a:effectLst/>
                <a:latin typeface="Consolas" panose="020B0609020204030204" pitchFamily="49" charset="0"/>
              </a:rPr>
              <a:t>label2 =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tk.Label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(frame2,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text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Frame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 2",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lightgreen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")</a:t>
            </a:r>
          </a:p>
          <a:p>
            <a:r>
              <a:rPr lang="es-PE" sz="1500" b="0" dirty="0">
                <a:effectLst/>
                <a:latin typeface="Consolas" panose="020B0609020204030204" pitchFamily="49" charset="0"/>
              </a:rPr>
              <a:t>label2.pack(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padx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=20,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pady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=20)</a:t>
            </a:r>
          </a:p>
          <a:p>
            <a:br>
              <a:rPr lang="es-PE" sz="1500" b="0" dirty="0">
                <a:effectLst/>
                <a:latin typeface="Consolas" panose="020B0609020204030204" pitchFamily="49" charset="0"/>
              </a:rPr>
            </a:br>
            <a:r>
              <a:rPr lang="es-PE" sz="1500" b="0" dirty="0">
                <a:effectLst/>
                <a:latin typeface="Consolas" panose="020B0609020204030204" pitchFamily="49" charset="0"/>
              </a:rPr>
              <a:t>label3 =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tk.Label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(frame3,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text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Frame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 3",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lightcoral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")</a:t>
            </a:r>
          </a:p>
          <a:p>
            <a:r>
              <a:rPr lang="es-PE" sz="1500" b="0" dirty="0">
                <a:effectLst/>
                <a:latin typeface="Consolas" panose="020B0609020204030204" pitchFamily="49" charset="0"/>
              </a:rPr>
              <a:t>label3.pack(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padx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=20, </a:t>
            </a:r>
            <a:r>
              <a:rPr lang="es-PE" sz="1500" b="0" dirty="0" err="1">
                <a:effectLst/>
                <a:latin typeface="Consolas" panose="020B0609020204030204" pitchFamily="49" charset="0"/>
              </a:rPr>
              <a:t>pady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=20)</a:t>
            </a:r>
          </a:p>
          <a:p>
            <a:br>
              <a:rPr lang="es-PE" sz="1500" b="0" dirty="0">
                <a:effectLst/>
                <a:latin typeface="Consolas" panose="020B0609020204030204" pitchFamily="49" charset="0"/>
              </a:rPr>
            </a:br>
            <a:r>
              <a:rPr lang="es-PE" sz="1500" b="0" dirty="0">
                <a:effectLst/>
                <a:latin typeface="Consolas" panose="020B0609020204030204" pitchFamily="49" charset="0"/>
              </a:rPr>
              <a:t># Iniciar el bucle principal de la aplicación</a:t>
            </a:r>
          </a:p>
          <a:p>
            <a:r>
              <a:rPr lang="es-PE" sz="1500" b="0" dirty="0" err="1">
                <a:effectLst/>
                <a:latin typeface="Consolas" panose="020B0609020204030204" pitchFamily="49" charset="0"/>
              </a:rPr>
              <a:t>root.mainloop</a:t>
            </a:r>
            <a:r>
              <a:rPr lang="es-PE" sz="1500" b="0" dirty="0">
                <a:effectLst/>
                <a:latin typeface="Consolas" panose="020B0609020204030204" pitchFamily="49" charset="0"/>
              </a:rPr>
              <a:t>()</a:t>
            </a:r>
          </a:p>
          <a:p>
            <a:endParaRPr lang="es-PE" sz="1500" dirty="0"/>
          </a:p>
        </p:txBody>
      </p:sp>
    </p:spTree>
    <p:extLst>
      <p:ext uri="{BB962C8B-B14F-4D97-AF65-F5344CB8AC3E}">
        <p14:creationId xmlns:p14="http://schemas.microsoft.com/office/powerpoint/2010/main" val="3411980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A0BDF0B-D5EB-EC6E-8CB3-D2F5B6A65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731" y="475009"/>
            <a:ext cx="10515600" cy="782292"/>
          </a:xfrm>
        </p:spPr>
        <p:txBody>
          <a:bodyPr>
            <a:normAutofit fontScale="90000"/>
          </a:bodyPr>
          <a:lstStyle/>
          <a:p>
            <a:r>
              <a:rPr lang="es-ES" sz="6600" b="1" dirty="0">
                <a:solidFill>
                  <a:srgbClr val="FF0000"/>
                </a:solidFill>
              </a:rPr>
              <a:t>Explicación</a:t>
            </a:r>
            <a:endParaRPr lang="es-PE" sz="6600" b="1" dirty="0">
              <a:solidFill>
                <a:srgbClr val="FF0000"/>
              </a:solidFill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98CABA6-CDDD-3997-633D-8C609BA836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2731" y="1688188"/>
            <a:ext cx="10634869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PE" altLang="es-PE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Frames</a:t>
            </a: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Horizontales: Los </a:t>
            </a:r>
            <a:r>
              <a:rPr kumimoji="0" lang="es-PE" altLang="es-PE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frames</a:t>
            </a: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 distribuyen horizontalmente uno al lado del otro usando el gestor pack con la opción </a:t>
            </a:r>
            <a:r>
              <a:rPr kumimoji="0" lang="es-PE" altLang="es-PE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0" lang="es-PE" altLang="es-PE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tk.LEFT</a:t>
            </a: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La opción </a:t>
            </a:r>
            <a:r>
              <a:rPr kumimoji="0" lang="es-PE" altLang="es-PE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fill</a:t>
            </a: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="y" hace que cada </a:t>
            </a:r>
            <a:r>
              <a:rPr kumimoji="0" lang="es-PE" altLang="es-PE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</a:t>
            </a: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ocupe toda la altura disponible de la ventana.</a:t>
            </a:r>
          </a:p>
          <a:p>
            <a:pPr marL="355600" marR="0" lvl="0" indent="-355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Ancho de los </a:t>
            </a:r>
            <a:r>
              <a:rPr kumimoji="0" lang="es-PE" altLang="es-PE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Frames</a:t>
            </a: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Cada </a:t>
            </a:r>
            <a:r>
              <a:rPr kumimoji="0" lang="es-PE" altLang="es-PE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</a:t>
            </a:r>
            <a:r>
              <a:rPr kumimoji="0" lang="es-PE" altLang="es-PE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tiene un ancho fijo de 100 píxeles, pero podrías modificar esto según tus necesidades. </a:t>
            </a:r>
          </a:p>
        </p:txBody>
      </p:sp>
    </p:spTree>
    <p:extLst>
      <p:ext uri="{BB962C8B-B14F-4D97-AF65-F5344CB8AC3E}">
        <p14:creationId xmlns:p14="http://schemas.microsoft.com/office/powerpoint/2010/main" val="2205957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5070CB9-25A7-A2E4-B2D4-EF8D47861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00" y="266700"/>
            <a:ext cx="4688658" cy="26758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5624CA1-ED83-D09C-C7C7-6D5CBD7C2B15}"/>
              </a:ext>
            </a:extLst>
          </p:cNvPr>
          <p:cNvSpPr txBox="1"/>
          <p:nvPr/>
        </p:nvSpPr>
        <p:spPr>
          <a:xfrm>
            <a:off x="514350" y="789900"/>
            <a:ext cx="68199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tkinter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tk</a:t>
            </a:r>
            <a:endParaRPr lang="es-PE" sz="14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Crear la ventana principal</a:t>
            </a:r>
          </a:p>
          <a:p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root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tk.Tk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root.title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("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Frames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Horizontales con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Grid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root.geometry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("400x200")</a:t>
            </a:r>
          </a:p>
          <a:p>
            <a:b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Crear el primer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(columna 0)</a:t>
            </a:r>
          </a:p>
          <a:p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frame1 =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tk.Frame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root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bg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lightblue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",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width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=100,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height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=200)</a:t>
            </a:r>
          </a:p>
          <a:p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frame1.grid(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row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=0,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column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=0,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sticky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b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Crear el segundo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(columna 1)</a:t>
            </a:r>
          </a:p>
          <a:p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frame2 =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tk.Frame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root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bg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lightgreen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",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width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=100,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height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=200)</a:t>
            </a:r>
          </a:p>
          <a:p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frame2.grid(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row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=0,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column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=1,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sticky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b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Crear el tercer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(columna 2)</a:t>
            </a:r>
          </a:p>
          <a:p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frame3 =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tk.Frame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root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bg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lightcoral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",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width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=100,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height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=200)</a:t>
            </a:r>
          </a:p>
          <a:p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frame3.grid(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row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=0,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column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=2,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sticky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b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Configurar el redimensionamiento de las filas y columnas</a:t>
            </a:r>
          </a:p>
          <a:p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root.grid_rowconfigure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(0,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=1)</a:t>
            </a:r>
          </a:p>
          <a:p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root.grid_columnconfigure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(0,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=1)</a:t>
            </a:r>
          </a:p>
          <a:p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root.grid_columnconfigure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(1,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=1)</a:t>
            </a:r>
          </a:p>
          <a:p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root.grid_columnconfigure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(2,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=1)</a:t>
            </a:r>
          </a:p>
          <a:p>
            <a:b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41C789F-804A-8658-2DB7-6D0C2F86D87C}"/>
              </a:ext>
            </a:extLst>
          </p:cNvPr>
          <p:cNvSpPr txBox="1"/>
          <p:nvPr/>
        </p:nvSpPr>
        <p:spPr>
          <a:xfrm>
            <a:off x="6540500" y="3175000"/>
            <a:ext cx="513715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Agregar widgets a los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frames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(opcional)</a:t>
            </a:r>
          </a:p>
          <a:p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label1 =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tk.Label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(frame1,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1",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bg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lightblue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label1.pack(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padx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=20,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pady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=20)</a:t>
            </a:r>
          </a:p>
          <a:p>
            <a:b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label2 =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tk.Label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(frame2,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2",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bg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lightgreen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label2.pack(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padx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=20,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pady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=20)</a:t>
            </a:r>
          </a:p>
          <a:p>
            <a:b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label3 =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tk.Label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(frame3,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3",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bg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lightcoral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label3.pack(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padx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=20, </a:t>
            </a:r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pady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=20)</a:t>
            </a:r>
          </a:p>
          <a:p>
            <a:b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Iniciar el bucle principal de la aplicación</a:t>
            </a:r>
          </a:p>
          <a:p>
            <a:r>
              <a:rPr lang="es-PE" sz="14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root.mainloop</a:t>
            </a:r>
            <a:r>
              <a:rPr lang="es-PE" sz="1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endParaRPr lang="es-PE" sz="1400" dirty="0"/>
          </a:p>
        </p:txBody>
      </p:sp>
    </p:spTree>
    <p:extLst>
      <p:ext uri="{BB962C8B-B14F-4D97-AF65-F5344CB8AC3E}">
        <p14:creationId xmlns:p14="http://schemas.microsoft.com/office/powerpoint/2010/main" val="830866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7AB13C85-8D41-2134-0CB5-78D3F3935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731" y="475009"/>
            <a:ext cx="10515600" cy="782292"/>
          </a:xfrm>
        </p:spPr>
        <p:txBody>
          <a:bodyPr>
            <a:noAutofit/>
          </a:bodyPr>
          <a:lstStyle/>
          <a:p>
            <a:r>
              <a:rPr lang="es-ES" sz="4000" b="1" dirty="0">
                <a:solidFill>
                  <a:srgbClr val="FF0000"/>
                </a:solidFill>
              </a:rPr>
              <a:t>Explicación</a:t>
            </a:r>
            <a:endParaRPr lang="es-PE" sz="4000" b="1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78148F-B417-ECF9-D4B1-3F032A035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731" y="1491066"/>
            <a:ext cx="10515600" cy="449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PE" altLang="es-PE" sz="2200" dirty="0" err="1">
                <a:latin typeface="Arial" panose="020B0604020202020204" pitchFamily="34" charset="0"/>
                <a:cs typeface="Arial" panose="020B0604020202020204" pitchFamily="34" charset="0"/>
              </a:rPr>
              <a:t>root.grid_rowconfigure</a:t>
            </a: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(0, </a:t>
            </a:r>
            <a:r>
              <a:rPr lang="es-PE" altLang="es-PE" sz="2200" dirty="0" err="1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=1): Permite que la fila 0 (donde están los </a:t>
            </a:r>
            <a:r>
              <a:rPr lang="es-PE" altLang="es-PE" sz="2200" dirty="0" err="1">
                <a:latin typeface="Arial" panose="020B0604020202020204" pitchFamily="34" charset="0"/>
                <a:cs typeface="Arial" panose="020B0604020202020204" pitchFamily="34" charset="0"/>
              </a:rPr>
              <a:t>Frames</a:t>
            </a: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) se expanda al redimensionar la ventana.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PE" altLang="es-PE" sz="2200" dirty="0" err="1">
                <a:latin typeface="Arial" panose="020B0604020202020204" pitchFamily="34" charset="0"/>
                <a:cs typeface="Arial" panose="020B0604020202020204" pitchFamily="34" charset="0"/>
              </a:rPr>
              <a:t>root.grid_columnconfigure</a:t>
            </a: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(0, </a:t>
            </a:r>
            <a:r>
              <a:rPr lang="es-PE" altLang="es-PE" sz="2200" dirty="0" err="1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=1), </a:t>
            </a:r>
            <a:r>
              <a:rPr lang="es-PE" altLang="es-PE" sz="2200" dirty="0" err="1">
                <a:latin typeface="Arial" panose="020B0604020202020204" pitchFamily="34" charset="0"/>
                <a:cs typeface="Arial" panose="020B0604020202020204" pitchFamily="34" charset="0"/>
              </a:rPr>
              <a:t>root.grid_columnconfigure</a:t>
            </a: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(1, </a:t>
            </a:r>
            <a:r>
              <a:rPr lang="es-PE" altLang="es-PE" sz="2200" dirty="0" err="1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=1), </a:t>
            </a:r>
            <a:r>
              <a:rPr lang="es-PE" altLang="es-PE" sz="2200" dirty="0" err="1">
                <a:latin typeface="Arial" panose="020B0604020202020204" pitchFamily="34" charset="0"/>
                <a:cs typeface="Arial" panose="020B0604020202020204" pitchFamily="34" charset="0"/>
              </a:rPr>
              <a:t>root.grid_columnconfigure</a:t>
            </a: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(2, </a:t>
            </a:r>
            <a:r>
              <a:rPr lang="es-PE" altLang="es-PE" sz="2200" dirty="0" err="1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=1): Esto permite que las columnas también se redimensionen proporcionalmente al cambiar el tamaño de la ventana.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Tres </a:t>
            </a:r>
            <a:r>
              <a:rPr lang="es-PE" altLang="es-PE" sz="2200" dirty="0" err="1">
                <a:latin typeface="Arial" panose="020B0604020202020204" pitchFamily="34" charset="0"/>
                <a:cs typeface="Arial" panose="020B0604020202020204" pitchFamily="34" charset="0"/>
              </a:rPr>
              <a:t>Frames</a:t>
            </a: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 de diferentes colores se colocan horizontalmente uno al lado del otro.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Al redimensionar la ventana, los </a:t>
            </a:r>
            <a:r>
              <a:rPr lang="es-PE" altLang="es-PE" sz="2200" dirty="0" err="1">
                <a:latin typeface="Arial" panose="020B0604020202020204" pitchFamily="34" charset="0"/>
                <a:cs typeface="Arial" panose="020B0604020202020204" pitchFamily="34" charset="0"/>
              </a:rPr>
              <a:t>Frames</a:t>
            </a: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 se expanden de manera uniforme debido a las configuraciones de </a:t>
            </a:r>
            <a:r>
              <a:rPr lang="es-PE" altLang="es-PE" sz="2200" dirty="0" err="1">
                <a:latin typeface="Arial" panose="020B0604020202020204" pitchFamily="34" charset="0"/>
                <a:cs typeface="Arial" panose="020B0604020202020204" pitchFamily="34" charset="0"/>
              </a:rPr>
              <a:t>grid_columnconfigure</a:t>
            </a: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().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Cada </a:t>
            </a:r>
            <a:r>
              <a:rPr lang="es-PE" altLang="es-PE" sz="2200" dirty="0" err="1">
                <a:latin typeface="Arial" panose="020B0604020202020204" pitchFamily="34" charset="0"/>
                <a:cs typeface="Arial" panose="020B0604020202020204" pitchFamily="34" charset="0"/>
              </a:rPr>
              <a:t>Frame</a:t>
            </a: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 contiene una etiqueta que muestra su nombre y se encuentra centrada con espacio alrededor, gracias a los valores de </a:t>
            </a:r>
            <a:r>
              <a:rPr lang="es-PE" altLang="es-PE" sz="2200" dirty="0" err="1">
                <a:latin typeface="Arial" panose="020B0604020202020204" pitchFamily="34" charset="0"/>
                <a:cs typeface="Arial" panose="020B0604020202020204" pitchFamily="34" charset="0"/>
              </a:rPr>
              <a:t>padx</a:t>
            </a: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PE" altLang="es-PE" sz="2200" dirty="0" err="1">
                <a:latin typeface="Arial" panose="020B0604020202020204" pitchFamily="34" charset="0"/>
                <a:cs typeface="Arial" panose="020B0604020202020204" pitchFamily="34" charset="0"/>
              </a:rPr>
              <a:t>pady</a:t>
            </a:r>
            <a:r>
              <a:rPr lang="es-PE" altLang="es-PE" sz="2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s-PE" altLang="es-PE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s-PE" altLang="es-PE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827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1229B91-876C-5EA7-C743-AC627DC04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5125" y="474110"/>
            <a:ext cx="5563460" cy="590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692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5D65E579-7975-7166-7B70-110914424EC0}"/>
              </a:ext>
            </a:extLst>
          </p:cNvPr>
          <p:cNvSpPr/>
          <p:nvPr/>
        </p:nvSpPr>
        <p:spPr>
          <a:xfrm>
            <a:off x="666427" y="480447"/>
            <a:ext cx="11093020" cy="59978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7C73571-6225-FB92-6468-24CECA370ED1}"/>
              </a:ext>
            </a:extLst>
          </p:cNvPr>
          <p:cNvSpPr txBox="1"/>
          <p:nvPr/>
        </p:nvSpPr>
        <p:spPr>
          <a:xfrm>
            <a:off x="1270861" y="1247830"/>
            <a:ext cx="1048858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0" dirty="0" err="1">
                <a:effectLst/>
                <a:latin typeface="Consolas" panose="020B0609020204030204" pitchFamily="49" charset="0"/>
              </a:rPr>
              <a:t>import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tkinter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 as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tk</a:t>
            </a:r>
            <a:endParaRPr lang="es-PE" sz="2400" b="0" dirty="0">
              <a:effectLst/>
              <a:latin typeface="Consolas" panose="020B0609020204030204" pitchFamily="49" charset="0"/>
            </a:endParaRPr>
          </a:p>
          <a:p>
            <a:r>
              <a:rPr lang="es-PE" sz="2400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 =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tk.Tk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</a:t>
            </a:r>
          </a:p>
          <a:p>
            <a:r>
              <a:rPr lang="es-PE" sz="2400" b="0" dirty="0" err="1">
                <a:effectLst/>
                <a:latin typeface="Consolas" panose="020B0609020204030204" pitchFamily="49" charset="0"/>
              </a:rPr>
              <a:t>root.geometry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("500x500")</a:t>
            </a:r>
          </a:p>
          <a:p>
            <a:r>
              <a:rPr lang="es-PE" sz="2400" b="0" dirty="0">
                <a:effectLst/>
                <a:latin typeface="Consolas" panose="020B0609020204030204" pitchFamily="49" charset="0"/>
              </a:rPr>
              <a:t>box_1 =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tk.Label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text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="placed at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left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",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green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")</a:t>
            </a:r>
          </a:p>
          <a:p>
            <a:r>
              <a:rPr lang="es-PE" sz="2400" b="0" dirty="0">
                <a:effectLst/>
                <a:latin typeface="Consolas" panose="020B0609020204030204" pitchFamily="49" charset="0"/>
              </a:rPr>
              <a:t>box_1.pack(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side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left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",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expand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=True,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fill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both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")</a:t>
            </a:r>
          </a:p>
          <a:p>
            <a:r>
              <a:rPr lang="es-PE" sz="2400" b="0" dirty="0">
                <a:effectLst/>
                <a:latin typeface="Consolas" panose="020B0609020204030204" pitchFamily="49" charset="0"/>
              </a:rPr>
              <a:t>box_2 =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tk.Label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text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="placed at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right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",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="red")</a:t>
            </a:r>
          </a:p>
          <a:p>
            <a:r>
              <a:rPr lang="es-PE" sz="2400" b="0" dirty="0">
                <a:effectLst/>
                <a:latin typeface="Consolas" panose="020B0609020204030204" pitchFamily="49" charset="0"/>
              </a:rPr>
              <a:t>box_2.pack(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side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right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",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expand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=True,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fill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both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")</a:t>
            </a:r>
          </a:p>
          <a:p>
            <a:r>
              <a:rPr lang="es-PE" sz="2400" b="0" dirty="0">
                <a:effectLst/>
                <a:latin typeface="Consolas" panose="020B0609020204030204" pitchFamily="49" charset="0"/>
              </a:rPr>
              <a:t>box_3 =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tk.Label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text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="placed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on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 top",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="blue")</a:t>
            </a:r>
          </a:p>
          <a:p>
            <a:r>
              <a:rPr lang="es-PE" sz="2400" b="0" dirty="0">
                <a:effectLst/>
                <a:latin typeface="Consolas" panose="020B0609020204030204" pitchFamily="49" charset="0"/>
              </a:rPr>
              <a:t>box_3.pack(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side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="top",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expand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=True,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fill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both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")</a:t>
            </a:r>
          </a:p>
          <a:p>
            <a:r>
              <a:rPr lang="es-PE" sz="2400" b="0" dirty="0">
                <a:effectLst/>
                <a:latin typeface="Consolas" panose="020B0609020204030204" pitchFamily="49" charset="0"/>
              </a:rPr>
              <a:t>box_4 =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tk.Label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text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="Placed at bottom",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yellow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")</a:t>
            </a:r>
          </a:p>
          <a:p>
            <a:r>
              <a:rPr lang="es-PE" sz="2400" b="0" dirty="0">
                <a:effectLst/>
                <a:latin typeface="Consolas" panose="020B0609020204030204" pitchFamily="49" charset="0"/>
              </a:rPr>
              <a:t>box_4.pack(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side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="bottom",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expand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=True, 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fill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2400" b="0" dirty="0" err="1">
                <a:effectLst/>
                <a:latin typeface="Consolas" panose="020B0609020204030204" pitchFamily="49" charset="0"/>
              </a:rPr>
              <a:t>both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")</a:t>
            </a:r>
          </a:p>
          <a:p>
            <a:r>
              <a:rPr lang="es-PE" sz="2400" b="0" dirty="0" err="1">
                <a:effectLst/>
                <a:latin typeface="Consolas" panose="020B0609020204030204" pitchFamily="49" charset="0"/>
              </a:rPr>
              <a:t>root.mainloop</a:t>
            </a:r>
            <a:r>
              <a:rPr lang="es-PE" sz="2400" b="0" dirty="0">
                <a:effectLst/>
                <a:latin typeface="Consolas" panose="020B0609020204030204" pitchFamily="49" charset="0"/>
              </a:rPr>
              <a:t>()</a:t>
            </a:r>
          </a:p>
          <a:p>
            <a:endParaRPr lang="es-PE" sz="2400" dirty="0"/>
          </a:p>
        </p:txBody>
      </p:sp>
    </p:spTree>
    <p:extLst>
      <p:ext uri="{BB962C8B-B14F-4D97-AF65-F5344CB8AC3E}">
        <p14:creationId xmlns:p14="http://schemas.microsoft.com/office/powerpoint/2010/main" val="659100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BB66E45-D8CC-86E9-ACAA-8CB9D9E822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51" b="43019"/>
          <a:stretch/>
        </p:blipFill>
        <p:spPr>
          <a:xfrm>
            <a:off x="1351670" y="1393062"/>
            <a:ext cx="9289679" cy="430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581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57FE4746-48AA-2597-78EF-4D3B3DA793BC}"/>
              </a:ext>
            </a:extLst>
          </p:cNvPr>
          <p:cNvSpPr txBox="1"/>
          <p:nvPr/>
        </p:nvSpPr>
        <p:spPr>
          <a:xfrm>
            <a:off x="1165274" y="474345"/>
            <a:ext cx="986145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0" dirty="0" err="1">
                <a:effectLst/>
                <a:latin typeface="Consolas" panose="020B0609020204030204" pitchFamily="49" charset="0"/>
              </a:rPr>
              <a:t>from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tkinter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import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 *</a:t>
            </a:r>
          </a:p>
          <a:p>
            <a:br>
              <a:rPr lang="es-PE" sz="1600" b="0" dirty="0">
                <a:effectLst/>
                <a:latin typeface="Consolas" panose="020B0609020204030204" pitchFamily="49" charset="0"/>
              </a:rPr>
            </a:br>
            <a:r>
              <a:rPr lang="es-PE" sz="1600" b="0" dirty="0" err="1">
                <a:effectLst/>
                <a:latin typeface="Consolas" panose="020B0609020204030204" pitchFamily="49" charset="0"/>
              </a:rPr>
              <a:t>def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create_interface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():</a:t>
            </a:r>
          </a:p>
          <a:p>
            <a:r>
              <a:rPr lang="es-PE" sz="1600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 =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Tk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()</a:t>
            </a:r>
          </a:p>
          <a:p>
            <a:r>
              <a:rPr lang="es-PE" sz="1600" b="0" dirty="0" err="1">
                <a:effectLst/>
                <a:latin typeface="Consolas" panose="020B0609020204030204" pitchFamily="49" charset="0"/>
              </a:rPr>
              <a:t>root.geometry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('400x300')</a:t>
            </a:r>
          </a:p>
          <a:p>
            <a:r>
              <a:rPr lang="es-PE" sz="1600" b="0" dirty="0" err="1">
                <a:effectLst/>
                <a:latin typeface="Consolas" panose="020B0609020204030204" pitchFamily="49" charset="0"/>
              </a:rPr>
              <a:t>root.title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('Ejercicio 1 - Tres Secciones')</a:t>
            </a:r>
          </a:p>
          <a:p>
            <a:r>
              <a:rPr lang="es-PE" sz="1600" b="0" dirty="0">
                <a:effectLst/>
                <a:latin typeface="Consolas" panose="020B0609020204030204" pitchFamily="49" charset="0"/>
              </a:rPr>
              <a:t>#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Frame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 superior</a:t>
            </a:r>
          </a:p>
          <a:p>
            <a:r>
              <a:rPr lang="es-PE" sz="1600" b="0" dirty="0" err="1">
                <a:effectLst/>
                <a:latin typeface="Consolas" panose="020B0609020204030204" pitchFamily="49" charset="0"/>
              </a:rPr>
              <a:t>top_frame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 =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Frame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='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lightblue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',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width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=400,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height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=100,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pady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=10)</a:t>
            </a:r>
          </a:p>
          <a:p>
            <a:r>
              <a:rPr lang="es-PE" sz="1600" b="0" dirty="0" err="1">
                <a:effectLst/>
                <a:latin typeface="Consolas" panose="020B0609020204030204" pitchFamily="49" charset="0"/>
              </a:rPr>
              <a:t>top_frame.pack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fill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both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")</a:t>
            </a:r>
          </a:p>
          <a:p>
            <a:br>
              <a:rPr lang="es-PE" sz="1600" b="0" dirty="0">
                <a:effectLst/>
                <a:latin typeface="Consolas" panose="020B0609020204030204" pitchFamily="49" charset="0"/>
              </a:rPr>
            </a:br>
            <a:r>
              <a:rPr lang="es-PE" sz="1600" b="0" dirty="0" err="1">
                <a:effectLst/>
                <a:latin typeface="Consolas" panose="020B0609020204030204" pitchFamily="49" charset="0"/>
              </a:rPr>
              <a:t>Label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top_frame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text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="Sección Superior",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='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lightblue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').pack()</a:t>
            </a:r>
          </a:p>
          <a:p>
            <a:r>
              <a:rPr lang="es-PE" sz="1600" b="0" dirty="0">
                <a:effectLst/>
                <a:latin typeface="Consolas" panose="020B0609020204030204" pitchFamily="49" charset="0"/>
              </a:rPr>
              <a:t>#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Frame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 central</a:t>
            </a:r>
          </a:p>
          <a:p>
            <a:r>
              <a:rPr lang="es-PE" sz="1600" b="0" dirty="0" err="1">
                <a:effectLst/>
                <a:latin typeface="Consolas" panose="020B0609020204030204" pitchFamily="49" charset="0"/>
              </a:rPr>
              <a:t>center_frame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 =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Frame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='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lightgreen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',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width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=400,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height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=100,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pady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=10)</a:t>
            </a:r>
          </a:p>
          <a:p>
            <a:r>
              <a:rPr lang="es-PE" sz="1600" b="0" dirty="0" err="1">
                <a:effectLst/>
                <a:latin typeface="Consolas" panose="020B0609020204030204" pitchFamily="49" charset="0"/>
              </a:rPr>
              <a:t>center_frame.pack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fill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both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")</a:t>
            </a:r>
          </a:p>
          <a:p>
            <a:br>
              <a:rPr lang="es-PE" sz="1600" b="0" dirty="0">
                <a:effectLst/>
                <a:latin typeface="Consolas" panose="020B0609020204030204" pitchFamily="49" charset="0"/>
              </a:rPr>
            </a:br>
            <a:r>
              <a:rPr lang="es-PE" sz="1600" b="0" dirty="0" err="1">
                <a:effectLst/>
                <a:latin typeface="Consolas" panose="020B0609020204030204" pitchFamily="49" charset="0"/>
              </a:rPr>
              <a:t>Label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center_frame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text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="Sección Central",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='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lightgreen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').pack()</a:t>
            </a:r>
          </a:p>
          <a:p>
            <a:br>
              <a:rPr lang="es-PE" sz="1600" b="0" dirty="0">
                <a:effectLst/>
                <a:latin typeface="Consolas" panose="020B0609020204030204" pitchFamily="49" charset="0"/>
              </a:rPr>
            </a:br>
            <a:r>
              <a:rPr lang="es-PE" sz="1600" b="0" dirty="0">
                <a:effectLst/>
                <a:latin typeface="Consolas" panose="020B0609020204030204" pitchFamily="49" charset="0"/>
              </a:rPr>
              <a:t>#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Frame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 inferior</a:t>
            </a:r>
          </a:p>
          <a:p>
            <a:r>
              <a:rPr lang="es-PE" sz="1600" b="0" dirty="0" err="1">
                <a:effectLst/>
                <a:latin typeface="Consolas" panose="020B0609020204030204" pitchFamily="49" charset="0"/>
              </a:rPr>
              <a:t>bottom_frame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 =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Frame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root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='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lightcoral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',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width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=400,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height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=100,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pady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=10)</a:t>
            </a:r>
          </a:p>
          <a:p>
            <a:r>
              <a:rPr lang="es-PE" sz="1600" b="0" dirty="0" err="1">
                <a:effectLst/>
                <a:latin typeface="Consolas" panose="020B0609020204030204" pitchFamily="49" charset="0"/>
              </a:rPr>
              <a:t>bottom_frame.pack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fill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="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both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")</a:t>
            </a:r>
          </a:p>
          <a:p>
            <a:br>
              <a:rPr lang="es-PE" sz="1600" b="0" dirty="0">
                <a:effectLst/>
                <a:latin typeface="Consolas" panose="020B0609020204030204" pitchFamily="49" charset="0"/>
              </a:rPr>
            </a:br>
            <a:r>
              <a:rPr lang="es-PE" sz="1600" b="0" dirty="0" err="1">
                <a:effectLst/>
                <a:latin typeface="Consolas" panose="020B0609020204030204" pitchFamily="49" charset="0"/>
              </a:rPr>
              <a:t>Button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(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bottom_frame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text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="Botón Inferior", 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bg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='</a:t>
            </a:r>
            <a:r>
              <a:rPr lang="es-PE" sz="1600" b="0" dirty="0" err="1">
                <a:effectLst/>
                <a:latin typeface="Consolas" panose="020B0609020204030204" pitchFamily="49" charset="0"/>
              </a:rPr>
              <a:t>lightcoral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').pack()</a:t>
            </a:r>
          </a:p>
          <a:p>
            <a:r>
              <a:rPr lang="es-PE" sz="1600" b="0" dirty="0" err="1">
                <a:effectLst/>
                <a:latin typeface="Consolas" panose="020B0609020204030204" pitchFamily="49" charset="0"/>
              </a:rPr>
              <a:t>root.mainloop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()</a:t>
            </a:r>
          </a:p>
          <a:p>
            <a:r>
              <a:rPr lang="es-PE" sz="1600" b="0" dirty="0" err="1">
                <a:effectLst/>
                <a:latin typeface="Consolas" panose="020B0609020204030204" pitchFamily="49" charset="0"/>
              </a:rPr>
              <a:t>create_interface</a:t>
            </a:r>
            <a:r>
              <a:rPr lang="es-PE" sz="1600" b="0" dirty="0">
                <a:effectLst/>
                <a:latin typeface="Consolas" panose="020B0609020204030204" pitchFamily="49" charset="0"/>
              </a:rPr>
              <a:t>()</a:t>
            </a:r>
          </a:p>
          <a:p>
            <a:endParaRPr lang="es-PE" sz="1600" dirty="0"/>
          </a:p>
        </p:txBody>
      </p:sp>
    </p:spTree>
    <p:extLst>
      <p:ext uri="{BB962C8B-B14F-4D97-AF65-F5344CB8AC3E}">
        <p14:creationId xmlns:p14="http://schemas.microsoft.com/office/powerpoint/2010/main" val="533155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B75D39A5-0ED9-884F-4E0A-5414851791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362855" y="859065"/>
            <a:ext cx="9774836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Explicación del Código: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Funciones principales</a:t>
            </a:r>
            <a:r>
              <a:rPr kumimoji="0" lang="es-PE" altLang="es-P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btn_click</a:t>
            </a:r>
            <a:r>
              <a:rPr kumimoji="0" lang="es-PE" altLang="es-P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actualiza la expresión cada vez que se presiona un botón.</a:t>
            </a: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btn_equal</a:t>
            </a:r>
            <a:r>
              <a:rPr kumimoji="0" lang="es-PE" altLang="es-P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evalúa la expresión cuando se presiona el botón "=".</a:t>
            </a: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btn_clear</a:t>
            </a:r>
            <a:r>
              <a:rPr kumimoji="0" lang="es-PE" altLang="es-P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limpia la pantalla y reinicia la expresión.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Widgets</a:t>
            </a:r>
            <a:r>
              <a:rPr kumimoji="0" lang="es-PE" altLang="es-P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Entry</a:t>
            </a:r>
            <a:r>
              <a:rPr kumimoji="0" lang="es-PE" altLang="es-P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muestra la expresión y los resultados.</a:t>
            </a: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Button</a:t>
            </a:r>
            <a:r>
              <a:rPr kumimoji="0" lang="es-PE" altLang="es-P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botones para números, operaciones aritméticas y funciones como igual y limpiar.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altLang="es-PE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Funcionalidad: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Esta calculadora soporta operaciones básicas de suma, resta, multiplicación, división, y también puedes concatenar múltiples operaciones.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Los botones están organizados en una cuadrícula (</a:t>
            </a:r>
            <a:r>
              <a:rPr kumimoji="0" lang="es-PE" altLang="es-PE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grid</a:t>
            </a:r>
            <a:r>
              <a:rPr kumimoji="0" lang="es-PE" altLang="es-P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()), donde cada fila contiene números y operadores.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altLang="es-P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6181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10716</TotalTime>
  <Words>2509</Words>
  <Application>Microsoft Office PowerPoint</Application>
  <PresentationFormat>Panorámica</PresentationFormat>
  <Paragraphs>210</Paragraphs>
  <Slides>18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Consolas</vt:lpstr>
      <vt:lpstr>Courier New</vt:lpstr>
      <vt:lpstr>Tema de Office</vt:lpstr>
      <vt:lpstr>VENTANAS UTILIZANDO FRAME</vt:lpstr>
      <vt:lpstr>Presentación de PowerPoint</vt:lpstr>
      <vt:lpstr>Presentación de PowerPoint</vt:lpstr>
      <vt:lpstr>Ejercicio: Frame1</vt:lpstr>
      <vt:lpstr>Presentación de PowerPoint</vt:lpstr>
      <vt:lpstr>Presentación de PowerPoint</vt:lpstr>
      <vt:lpstr>Explicación</vt:lpstr>
      <vt:lpstr>Presentación de PowerPoint</vt:lpstr>
      <vt:lpstr>Explicación</vt:lpstr>
      <vt:lpstr>Presentación de PowerPoint</vt:lpstr>
      <vt:lpstr>Explicación</vt:lpstr>
      <vt:lpstr>Presentación de PowerPoint</vt:lpstr>
      <vt:lpstr>Explicación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Docente</dc:creator>
  <cp:lastModifiedBy>ARIANA HERVIAS SALAS</cp:lastModifiedBy>
  <cp:revision>16</cp:revision>
  <dcterms:created xsi:type="dcterms:W3CDTF">2024-08-29T17:11:47Z</dcterms:created>
  <dcterms:modified xsi:type="dcterms:W3CDTF">2026-04-06T02:35:11Z</dcterms:modified>
</cp:coreProperties>
</file>