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73" r:id="rId2"/>
    <p:sldId id="274" r:id="rId3"/>
    <p:sldId id="275" r:id="rId4"/>
    <p:sldId id="276" r:id="rId5"/>
    <p:sldId id="277" r:id="rId6"/>
    <p:sldId id="282" r:id="rId7"/>
    <p:sldId id="283" r:id="rId8"/>
    <p:sldId id="284" r:id="rId9"/>
    <p:sldId id="285" r:id="rId10"/>
    <p:sldId id="278" r:id="rId11"/>
    <p:sldId id="279" r:id="rId12"/>
    <p:sldId id="280" r:id="rId13"/>
    <p:sldId id="281" r:id="rId14"/>
  </p:sldIdLst>
  <p:sldSz cx="12192000" cy="6858000"/>
  <p:notesSz cx="6858000" cy="9144000"/>
  <p:defaultTextStyle>
    <a:defPPr>
      <a:defRPr lang="es-P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Docente" initials="D" lastIdx="2" clrIdx="0">
    <p:extLst>
      <p:ext uri="{19B8F6BF-5375-455C-9EA6-DF929625EA0E}">
        <p15:presenceInfo xmlns:p15="http://schemas.microsoft.com/office/powerpoint/2012/main" userId="Docente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D342"/>
    <a:srgbClr val="3673A5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3738" autoAdjust="0"/>
  </p:normalViewPr>
  <p:slideViewPr>
    <p:cSldViewPr snapToGrid="0">
      <p:cViewPr varScale="1">
        <p:scale>
          <a:sx n="86" d="100"/>
          <a:sy n="86" d="100"/>
        </p:scale>
        <p:origin x="485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PE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A98B1C0-3660-4F5B-823B-EE68244810D6}" type="datetimeFigureOut">
              <a:rPr lang="es-PE" smtClean="0"/>
              <a:t>13/04/2026</a:t>
            </a:fld>
            <a:endParaRPr lang="es-PE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PE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PE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E83FE0D-70ED-4F10-917C-F1440B527402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15139575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9DBCFFE-ABC2-3F5E-EA11-AE0834900C9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8CE32993-9B8B-75AC-C5C8-4B4121A7BC6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PE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5EA775D-0EC0-30E4-D540-25AE588DFA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1CCAE3-5D81-4520-B6F3-920BE83F421D}" type="datetimeFigureOut">
              <a:rPr lang="es-PE" smtClean="0"/>
              <a:t>13/04/2026</a:t>
            </a:fld>
            <a:endParaRPr lang="es-PE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C70348E-4B66-ACF8-1463-F80582C8BB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CD8EE0A-233F-8F58-14FC-D81AF9D261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AABFD4-E20C-4A66-9A22-3B38F76AE8C4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17949380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3BE946C-736E-4E4C-E870-2BF597A862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539D18F-1A0F-7484-10C3-78286A1EFC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1165C4C-5B6B-AECB-C62F-EAFDB965AB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1CCAE3-5D81-4520-B6F3-920BE83F421D}" type="datetimeFigureOut">
              <a:rPr lang="es-PE" smtClean="0"/>
              <a:t>13/04/2026</a:t>
            </a:fld>
            <a:endParaRPr lang="es-PE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9B9A480-6559-370A-DEEF-ED84D6108B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E5D58E2-D3D0-7FD6-BA6C-A8864F879D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AABFD4-E20C-4A66-9A22-3B38F76AE8C4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3079135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6A4E607-D20C-2D78-21F6-9355E05E51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4D58A21E-0E87-8B37-B258-A88E243743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9FDE4B9-424E-71FE-6EDD-803AAB6FCE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1CCAE3-5D81-4520-B6F3-920BE83F421D}" type="datetimeFigureOut">
              <a:rPr lang="es-PE" smtClean="0"/>
              <a:t>13/04/2026</a:t>
            </a:fld>
            <a:endParaRPr lang="es-PE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E2492E4-3D70-1F66-5542-D09B3AADC8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B10E640-A15C-52AD-7853-53E6FC0019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AABFD4-E20C-4A66-9A22-3B38F76AE8C4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6826164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2AF4A72-320B-BB2B-7A41-B7B1910CEA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BBE17B6-5248-A4FE-E457-1833B9756B0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67812100-51A4-5287-B371-78F6ED9E199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CA1BD16B-FE08-ADFE-FE1B-CC00E3338F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1CCAE3-5D81-4520-B6F3-920BE83F421D}" type="datetimeFigureOut">
              <a:rPr lang="es-PE" smtClean="0"/>
              <a:t>13/04/2026</a:t>
            </a:fld>
            <a:endParaRPr lang="es-PE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D1571375-A87E-3686-78F8-BE9462BDD0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758A5C14-944D-1F5C-54D5-86CF1EB513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AABFD4-E20C-4A66-9A22-3B38F76AE8C4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1129323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6137C06-C637-830C-5BFE-A1772530FD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D509D010-7E5F-E148-E227-3535CA7001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F2E67991-BBFF-D604-8E87-C019FA30DFB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7C6AF814-D13B-24C5-1041-D63E5152B1D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159B5CBD-B40F-0FA7-1AA7-9A7018365A6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71B9C760-74B9-409A-D7FE-B51AC6C0EF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1CCAE3-5D81-4520-B6F3-920BE83F421D}" type="datetimeFigureOut">
              <a:rPr lang="es-PE" smtClean="0"/>
              <a:t>13/04/2026</a:t>
            </a:fld>
            <a:endParaRPr lang="es-PE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84999B33-670D-AD7D-2B95-4593409220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53031E29-0AD5-F39E-BF5B-B82B1F7E65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AABFD4-E20C-4A66-9A22-3B38F76AE8C4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23655424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56CEC8-26C1-641F-F343-A9E56A1EB7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640B8759-5E28-9F45-5782-D7241A12B4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1CCAE3-5D81-4520-B6F3-920BE83F421D}" type="datetimeFigureOut">
              <a:rPr lang="es-PE" smtClean="0"/>
              <a:t>13/04/2026</a:t>
            </a:fld>
            <a:endParaRPr lang="es-PE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A4183F6E-D3FF-2CB2-3F51-F633B1D1CD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85F41C51-B05C-9B78-8D46-8010182745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AABFD4-E20C-4A66-9A22-3B38F76AE8C4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18478792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8C0A7322-0BB4-D2BB-EF4D-E75177D210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1CCAE3-5D81-4520-B6F3-920BE83F421D}" type="datetimeFigureOut">
              <a:rPr lang="es-PE" smtClean="0"/>
              <a:t>13/04/2026</a:t>
            </a:fld>
            <a:endParaRPr lang="es-PE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16B290C4-AC32-982A-6A28-85307FDB26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96975533-5871-B8C7-CCD6-B0639778F1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AABFD4-E20C-4A66-9A22-3B38F76AE8C4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11734429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81E3CAD-9D6E-B507-EEFF-D750363A78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9D3303B-F7C5-2478-E1BE-2503962E3B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A34E426C-C90A-C244-65D0-510DEE32146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5C4DA749-B92D-66E6-8AE3-7B58EEAA1C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1CCAE3-5D81-4520-B6F3-920BE83F421D}" type="datetimeFigureOut">
              <a:rPr lang="es-PE" smtClean="0"/>
              <a:t>13/04/2026</a:t>
            </a:fld>
            <a:endParaRPr lang="es-PE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9EEB02EF-F629-6908-1F44-3A9DF34725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DA759968-31CA-12CD-FFD7-2C2DA9A858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AABFD4-E20C-4A66-9A22-3B38F76AE8C4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6870984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E090CD7-3575-FF06-6662-F229356F50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613A87F2-3E27-B342-2702-62D5A75EA0F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PE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1A3A5C57-B758-1A77-E7E2-1B9A2AD0AA1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4734D293-1C59-3D87-5076-30DDCB4FBD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1CCAE3-5D81-4520-B6F3-920BE83F421D}" type="datetimeFigureOut">
              <a:rPr lang="es-PE" smtClean="0"/>
              <a:t>13/04/2026</a:t>
            </a:fld>
            <a:endParaRPr lang="es-PE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424FDD22-E5F0-046E-B5BF-DCC910098F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B059A546-D776-1A5E-66EF-BDFFBC2DC8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AABFD4-E20C-4A66-9A22-3B38F76AE8C4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4795226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7C0B1A4-AD9B-D39E-F1D2-70A13969D7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A960CB55-A095-C4A3-9AA5-51A6690013C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E7430C7-C64F-A114-9574-87BC0E12BA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1CCAE3-5D81-4520-B6F3-920BE83F421D}" type="datetimeFigureOut">
              <a:rPr lang="es-PE" smtClean="0"/>
              <a:t>13/04/2026</a:t>
            </a:fld>
            <a:endParaRPr lang="es-PE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665FDB1-C8DE-CD1E-992F-50FC6DB123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F0919FE-033A-8BBC-890E-1E9CBA9264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AABFD4-E20C-4A66-9A22-3B38F76AE8C4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2630507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2EE5FD54-EFC3-9BC9-4273-E6F08D4F44A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8C2C0E89-A46B-6ACD-DBF1-041801B3E1F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DE034DF-6A08-6413-253C-DDA7E4AE2B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1CCAE3-5D81-4520-B6F3-920BE83F421D}" type="datetimeFigureOut">
              <a:rPr lang="es-PE" smtClean="0"/>
              <a:t>13/04/2026</a:t>
            </a:fld>
            <a:endParaRPr lang="es-PE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84CC3E5-B9A6-9D4A-8D07-10857FF194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ED350D9-F92A-690C-5A1B-5115CEFBF8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AABFD4-E20C-4A66-9A22-3B38F76AE8C4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8697762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4D742E2A-6CEA-B4BF-5FD4-5415FD8520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943E2B76-9963-0165-6D0F-1D67E6E4CA2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25831B6-8117-0410-6AF8-C3BCB4C32D0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1CCAE3-5D81-4520-B6F3-920BE83F421D}" type="datetimeFigureOut">
              <a:rPr lang="es-PE" smtClean="0"/>
              <a:t>13/04/2026</a:t>
            </a:fld>
            <a:endParaRPr lang="es-PE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4D57C07-A13C-216F-8A59-BE20D645C0D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PE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0BBB370-63F1-62A9-AB6C-95A833B2065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AABFD4-E20C-4A66-9A22-3B38F76AE8C4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9961232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P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B91C59F-EC42-B3C4-4719-02040609ED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2771" y="4296918"/>
            <a:ext cx="9146458" cy="1130249"/>
          </a:xfrm>
        </p:spPr>
        <p:txBody>
          <a:bodyPr>
            <a:normAutofit/>
          </a:bodyPr>
          <a:lstStyle/>
          <a:p>
            <a:pPr algn="ctr"/>
            <a:r>
              <a:rPr lang="es-MX" sz="4000" b="1" dirty="0">
                <a:solidFill>
                  <a:srgbClr val="3673A5"/>
                </a:solidFill>
                <a:latin typeface="Arial Black" panose="020B0A04020102020204" pitchFamily="34" charset="0"/>
              </a:rPr>
              <a:t>ComboBox y </a:t>
            </a:r>
            <a:r>
              <a:rPr lang="es-MX" sz="4000" b="1" dirty="0" err="1">
                <a:solidFill>
                  <a:srgbClr val="3673A5"/>
                </a:solidFill>
                <a:latin typeface="Arial Black" panose="020B0A04020102020204" pitchFamily="34" charset="0"/>
              </a:rPr>
              <a:t>MessageBox</a:t>
            </a:r>
            <a:endParaRPr lang="es-PE" sz="4000" b="1" dirty="0">
              <a:solidFill>
                <a:srgbClr val="3673A5"/>
              </a:solidFill>
              <a:latin typeface="Arial Black" panose="020B0A04020102020204" pitchFamily="34" charset="0"/>
            </a:endParaRPr>
          </a:p>
        </p:txBody>
      </p:sp>
      <p:pic>
        <p:nvPicPr>
          <p:cNvPr id="6" name="Picture 2" descr="Logotipo de Python, símbolo, significado, historia, PNG, marca">
            <a:extLst>
              <a:ext uri="{FF2B5EF4-FFF2-40B4-BE49-F238E27FC236}">
                <a16:creationId xmlns:a16="http://schemas.microsoft.com/office/drawing/2014/main" id="{1FC99569-3B07-9FC9-2CCD-4221CC4206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5451" y="693174"/>
            <a:ext cx="5556865" cy="31257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ángulo 2">
            <a:extLst>
              <a:ext uri="{FF2B5EF4-FFF2-40B4-BE49-F238E27FC236}">
                <a16:creationId xmlns:a16="http://schemas.microsoft.com/office/drawing/2014/main" id="{E1E45AFC-F175-568D-3A04-B2239D83E49E}"/>
              </a:ext>
            </a:extLst>
          </p:cNvPr>
          <p:cNvSpPr/>
          <p:nvPr/>
        </p:nvSpPr>
        <p:spPr>
          <a:xfrm>
            <a:off x="10500852" y="693174"/>
            <a:ext cx="1691148" cy="79641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400" b="1" dirty="0"/>
              <a:t>06</a:t>
            </a:r>
            <a:endParaRPr lang="es-PE" sz="4400" b="1" dirty="0"/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7511F88E-8F4D-D1B3-4728-5D11A54235F8}"/>
              </a:ext>
            </a:extLst>
          </p:cNvPr>
          <p:cNvSpPr/>
          <p:nvPr/>
        </p:nvSpPr>
        <p:spPr>
          <a:xfrm>
            <a:off x="0" y="6626242"/>
            <a:ext cx="12192000" cy="231758"/>
          </a:xfrm>
          <a:prstGeom prst="rect">
            <a:avLst/>
          </a:prstGeom>
          <a:solidFill>
            <a:srgbClr val="3673A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CC997774-1A05-9955-440F-1D392C6275EB}"/>
              </a:ext>
            </a:extLst>
          </p:cNvPr>
          <p:cNvSpPr/>
          <p:nvPr/>
        </p:nvSpPr>
        <p:spPr>
          <a:xfrm>
            <a:off x="1097280" y="6455664"/>
            <a:ext cx="10058400" cy="231758"/>
          </a:xfrm>
          <a:prstGeom prst="rect">
            <a:avLst/>
          </a:prstGeom>
          <a:solidFill>
            <a:srgbClr val="FFD34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20077814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 5">
            <a:extLst>
              <a:ext uri="{FF2B5EF4-FFF2-40B4-BE49-F238E27FC236}">
                <a16:creationId xmlns:a16="http://schemas.microsoft.com/office/drawing/2014/main" id="{14A154E9-1F3D-FA5F-A1B0-DAC9890F88CC}"/>
              </a:ext>
            </a:extLst>
          </p:cNvPr>
          <p:cNvSpPr/>
          <p:nvPr/>
        </p:nvSpPr>
        <p:spPr>
          <a:xfrm>
            <a:off x="0" y="6400800"/>
            <a:ext cx="12192000" cy="457200"/>
          </a:xfrm>
          <a:prstGeom prst="rect">
            <a:avLst/>
          </a:prstGeom>
          <a:solidFill>
            <a:srgbClr val="3673A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9CC88A0A-6D24-3C55-1B38-55058525CBA0}"/>
              </a:ext>
            </a:extLst>
          </p:cNvPr>
          <p:cNvSpPr/>
          <p:nvPr/>
        </p:nvSpPr>
        <p:spPr>
          <a:xfrm>
            <a:off x="1207008" y="6272784"/>
            <a:ext cx="10058400" cy="128016"/>
          </a:xfrm>
          <a:prstGeom prst="rect">
            <a:avLst/>
          </a:prstGeom>
          <a:solidFill>
            <a:srgbClr val="FFD34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pic>
        <p:nvPicPr>
          <p:cNvPr id="8" name="Picture 2" descr="Logotipo de Python, símbolo, significado, historia, PNG, marca">
            <a:extLst>
              <a:ext uri="{FF2B5EF4-FFF2-40B4-BE49-F238E27FC236}">
                <a16:creationId xmlns:a16="http://schemas.microsoft.com/office/drawing/2014/main" id="{8D4FB2E0-FF41-A096-E13D-AB12256CA0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20658" y="327414"/>
            <a:ext cx="1737196" cy="9771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F75F29F3-7242-B90C-A320-83E5C684CCC6}"/>
              </a:ext>
            </a:extLst>
          </p:cNvPr>
          <p:cNvSpPr txBox="1"/>
          <p:nvPr/>
        </p:nvSpPr>
        <p:spPr>
          <a:xfrm>
            <a:off x="807870" y="396704"/>
            <a:ext cx="7066624" cy="59400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4400" b="1" dirty="0" err="1">
                <a:solidFill>
                  <a:srgbClr val="FF0000"/>
                </a:solidFill>
              </a:rPr>
              <a:t>Combobox</a:t>
            </a:r>
            <a:r>
              <a:rPr lang="es-ES" sz="4400" b="1" dirty="0">
                <a:solidFill>
                  <a:srgbClr val="FF0000"/>
                </a:solidFill>
              </a:rPr>
              <a:t> en Tkinter</a:t>
            </a:r>
          </a:p>
          <a:p>
            <a:endParaRPr lang="es-ES" sz="2800" b="1" dirty="0"/>
          </a:p>
          <a:p>
            <a:r>
              <a:rPr lang="es-ES" sz="2800" b="1" dirty="0"/>
              <a:t>¿Qué es un </a:t>
            </a:r>
            <a:r>
              <a:rPr lang="es-ES" sz="2800" b="1" dirty="0" err="1"/>
              <a:t>Combobox</a:t>
            </a:r>
            <a:r>
              <a:rPr lang="es-ES" sz="2800" b="1" dirty="0"/>
              <a:t>?</a:t>
            </a:r>
          </a:p>
          <a:p>
            <a:endParaRPr lang="es-ES" sz="2800" b="1" dirty="0"/>
          </a:p>
          <a:p>
            <a:r>
              <a:rPr lang="es-ES" sz="2800" dirty="0"/>
              <a:t>Un </a:t>
            </a:r>
            <a:r>
              <a:rPr lang="es-ES" sz="2800" b="1" dirty="0" err="1"/>
              <a:t>Combobox</a:t>
            </a:r>
            <a:r>
              <a:rPr lang="es-ES" sz="2800" dirty="0"/>
              <a:t> es un control gráfico que permite </a:t>
            </a:r>
            <a:r>
              <a:rPr lang="es-ES" sz="2800" b="1" dirty="0"/>
              <a:t>seleccionar una opción de una lista desplegable</a:t>
            </a:r>
            <a:r>
              <a:rPr lang="es-ES" sz="2800" dirty="0"/>
              <a:t>.</a:t>
            </a:r>
          </a:p>
          <a:p>
            <a:r>
              <a:rPr lang="es-ES" sz="2800" b="1" dirty="0"/>
              <a:t>Características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ES" sz="2800" dirty="0"/>
              <a:t>Permite elegir </a:t>
            </a:r>
            <a:r>
              <a:rPr lang="es-ES" sz="2800" b="1" dirty="0"/>
              <a:t>una opción de varias disponibles</a:t>
            </a:r>
            <a:r>
              <a:rPr lang="es-ES" sz="2800" dirty="0"/>
              <a:t>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ES" sz="2800" dirty="0"/>
              <a:t>Se usa mucho en </a:t>
            </a:r>
            <a:r>
              <a:rPr lang="es-ES" sz="2800" b="1" dirty="0"/>
              <a:t>formularios</a:t>
            </a:r>
            <a:r>
              <a:rPr lang="es-ES" sz="2800" dirty="0"/>
              <a:t>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ES" sz="2800" dirty="0"/>
              <a:t>Pertenece al módulo </a:t>
            </a:r>
            <a:r>
              <a:rPr lang="es-ES" sz="2800" b="1" dirty="0" err="1"/>
              <a:t>ttk</a:t>
            </a:r>
            <a:endParaRPr lang="es-ES" sz="2800" dirty="0"/>
          </a:p>
          <a:p>
            <a:endParaRPr lang="es-PE" sz="2800" dirty="0"/>
          </a:p>
        </p:txBody>
      </p:sp>
      <p:pic>
        <p:nvPicPr>
          <p:cNvPr id="1026" name="Picture 2" descr="Python tkinter GUI Combobox adding options and setting default value">
            <a:extLst>
              <a:ext uri="{FF2B5EF4-FFF2-40B4-BE49-F238E27FC236}">
                <a16:creationId xmlns:a16="http://schemas.microsoft.com/office/drawing/2014/main" id="{B85A50BE-3EB5-3E9D-28DF-ED338B1C64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91878" y="2579673"/>
            <a:ext cx="3526073" cy="21616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168224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>
            <a:extLst>
              <a:ext uri="{FF2B5EF4-FFF2-40B4-BE49-F238E27FC236}">
                <a16:creationId xmlns:a16="http://schemas.microsoft.com/office/drawing/2014/main" id="{63A9AE66-CB37-B5A5-FF88-1E7F0B79375F}"/>
              </a:ext>
            </a:extLst>
          </p:cNvPr>
          <p:cNvSpPr/>
          <p:nvPr/>
        </p:nvSpPr>
        <p:spPr>
          <a:xfrm>
            <a:off x="0" y="6400800"/>
            <a:ext cx="12192000" cy="457200"/>
          </a:xfrm>
          <a:prstGeom prst="rect">
            <a:avLst/>
          </a:prstGeom>
          <a:solidFill>
            <a:srgbClr val="3673A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AB6979C9-355B-1B6E-B38A-850D1BBEA68E}"/>
              </a:ext>
            </a:extLst>
          </p:cNvPr>
          <p:cNvSpPr/>
          <p:nvPr/>
        </p:nvSpPr>
        <p:spPr>
          <a:xfrm>
            <a:off x="1207008" y="6272784"/>
            <a:ext cx="10058400" cy="128016"/>
          </a:xfrm>
          <a:prstGeom prst="rect">
            <a:avLst/>
          </a:prstGeom>
          <a:solidFill>
            <a:srgbClr val="FFD34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pic>
        <p:nvPicPr>
          <p:cNvPr id="8" name="Picture 2" descr="Logotipo de Python, símbolo, significado, historia, PNG, marca">
            <a:extLst>
              <a:ext uri="{FF2B5EF4-FFF2-40B4-BE49-F238E27FC236}">
                <a16:creationId xmlns:a16="http://schemas.microsoft.com/office/drawing/2014/main" id="{2095F9C7-C1F4-F3D9-3655-909D2F7B41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20658" y="327414"/>
            <a:ext cx="1737196" cy="9771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39DA6B88-D5AE-735F-CDB6-16D0A98525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5167" y="648583"/>
            <a:ext cx="8966024" cy="2024186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E6990C36-A243-0779-EF37-ACF53BED24F6}"/>
              </a:ext>
            </a:extLst>
          </p:cNvPr>
          <p:cNvSpPr txBox="1"/>
          <p:nvPr/>
        </p:nvSpPr>
        <p:spPr>
          <a:xfrm>
            <a:off x="1207008" y="3100874"/>
            <a:ext cx="6285745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b="1" dirty="0"/>
              <a:t>Ejemplo de uso</a:t>
            </a:r>
          </a:p>
          <a:p>
            <a:r>
              <a:rPr lang="es-ES" sz="2800" dirty="0"/>
              <a:t>Seleccionar:</a:t>
            </a:r>
          </a:p>
          <a:p>
            <a:r>
              <a:rPr lang="es-ES" sz="2800" dirty="0"/>
              <a:t>curso </a:t>
            </a:r>
          </a:p>
          <a:p>
            <a:r>
              <a:rPr lang="es-ES" sz="2800" dirty="0"/>
              <a:t>color </a:t>
            </a:r>
          </a:p>
          <a:p>
            <a:r>
              <a:rPr lang="es-ES" sz="2800" dirty="0"/>
              <a:t>distrito </a:t>
            </a:r>
          </a:p>
          <a:p>
            <a:r>
              <a:rPr lang="es-ES" sz="2800" dirty="0"/>
              <a:t>tipo de operación</a:t>
            </a:r>
          </a:p>
          <a:p>
            <a:endParaRPr lang="es-PE" sz="2800" dirty="0"/>
          </a:p>
        </p:txBody>
      </p:sp>
      <p:pic>
        <p:nvPicPr>
          <p:cNvPr id="2050" name="Picture 2" descr="Tkinter Two and three linked Comboboxes for matching options">
            <a:extLst>
              <a:ext uri="{FF2B5EF4-FFF2-40B4-BE49-F238E27FC236}">
                <a16:creationId xmlns:a16="http://schemas.microsoft.com/office/drawing/2014/main" id="{769F6DCF-6C29-E8FC-D2F3-43AB700C59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6726" y="3186200"/>
            <a:ext cx="4003652" cy="25731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867787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>
            <a:extLst>
              <a:ext uri="{FF2B5EF4-FFF2-40B4-BE49-F238E27FC236}">
                <a16:creationId xmlns:a16="http://schemas.microsoft.com/office/drawing/2014/main" id="{A9F939D9-55E7-9015-6FA9-CAFDDE8D1959}"/>
              </a:ext>
            </a:extLst>
          </p:cNvPr>
          <p:cNvSpPr/>
          <p:nvPr/>
        </p:nvSpPr>
        <p:spPr>
          <a:xfrm>
            <a:off x="0" y="6400800"/>
            <a:ext cx="12192000" cy="457200"/>
          </a:xfrm>
          <a:prstGeom prst="rect">
            <a:avLst/>
          </a:prstGeom>
          <a:solidFill>
            <a:srgbClr val="3673A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BCEA35D4-70F7-BC60-C230-6F827FC41764}"/>
              </a:ext>
            </a:extLst>
          </p:cNvPr>
          <p:cNvSpPr/>
          <p:nvPr/>
        </p:nvSpPr>
        <p:spPr>
          <a:xfrm>
            <a:off x="1207008" y="6272784"/>
            <a:ext cx="10058400" cy="128016"/>
          </a:xfrm>
          <a:prstGeom prst="rect">
            <a:avLst/>
          </a:prstGeom>
          <a:solidFill>
            <a:srgbClr val="FFD34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pic>
        <p:nvPicPr>
          <p:cNvPr id="6" name="Picture 2" descr="Logotipo de Python, símbolo, significado, historia, PNG, marca">
            <a:extLst>
              <a:ext uri="{FF2B5EF4-FFF2-40B4-BE49-F238E27FC236}">
                <a16:creationId xmlns:a16="http://schemas.microsoft.com/office/drawing/2014/main" id="{5B22F8CA-97F9-0FB7-56B1-5C9C6FE54D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20658" y="327414"/>
            <a:ext cx="1737196" cy="9771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C5F1159A-A453-0B13-9639-BB82F31B90B5}"/>
              </a:ext>
            </a:extLst>
          </p:cNvPr>
          <p:cNvSpPr txBox="1"/>
          <p:nvPr/>
        </p:nvSpPr>
        <p:spPr>
          <a:xfrm>
            <a:off x="665825" y="692459"/>
            <a:ext cx="727969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600" b="1" dirty="0" err="1">
                <a:solidFill>
                  <a:srgbClr val="FF0000"/>
                </a:solidFill>
              </a:rPr>
              <a:t>MessageBox</a:t>
            </a:r>
            <a:r>
              <a:rPr lang="es-ES" sz="3600" b="1" dirty="0">
                <a:solidFill>
                  <a:srgbClr val="FF0000"/>
                </a:solidFill>
              </a:rPr>
              <a:t> en Tkinter</a:t>
            </a:r>
          </a:p>
          <a:p>
            <a:endParaRPr lang="es-ES" sz="3200" b="1" dirty="0"/>
          </a:p>
          <a:p>
            <a:r>
              <a:rPr lang="es-ES" sz="2800" b="1" dirty="0"/>
              <a:t>¿Qué es un </a:t>
            </a:r>
            <a:r>
              <a:rPr lang="es-ES" sz="2800" b="1" dirty="0" err="1"/>
              <a:t>MessageBox</a:t>
            </a:r>
            <a:r>
              <a:rPr lang="es-ES" sz="2800" b="1" dirty="0"/>
              <a:t>?</a:t>
            </a:r>
          </a:p>
          <a:p>
            <a:r>
              <a:rPr lang="es-ES" sz="2800" dirty="0"/>
              <a:t>Un </a:t>
            </a:r>
            <a:r>
              <a:rPr lang="es-ES" sz="2800" b="1" dirty="0" err="1"/>
              <a:t>MessageBox</a:t>
            </a:r>
            <a:r>
              <a:rPr lang="es-ES" sz="2800" dirty="0"/>
              <a:t> es una </a:t>
            </a:r>
            <a:r>
              <a:rPr lang="es-ES" sz="2800" b="1" dirty="0"/>
              <a:t>ventana emergente</a:t>
            </a:r>
            <a:r>
              <a:rPr lang="es-ES" sz="2800" dirty="0"/>
              <a:t> que muestra mensajes al usuario.</a:t>
            </a:r>
          </a:p>
          <a:p>
            <a:r>
              <a:rPr lang="es-ES" sz="2800" dirty="0"/>
              <a:t>Se usa para: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ES" sz="2800" dirty="0"/>
              <a:t>mostrar información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ES" sz="2800" dirty="0"/>
              <a:t>advertencias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ES" sz="2800" dirty="0"/>
              <a:t>errores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ES" sz="2800" dirty="0"/>
              <a:t>confirmaciones</a:t>
            </a:r>
          </a:p>
          <a:p>
            <a:endParaRPr lang="es-PE" sz="3200" dirty="0"/>
          </a:p>
        </p:txBody>
      </p:sp>
      <p:pic>
        <p:nvPicPr>
          <p:cNvPr id="3074" name="Picture 2" descr="Python Tkinter - MessageBox Widget - GeeksforGeeks">
            <a:extLst>
              <a:ext uri="{FF2B5EF4-FFF2-40B4-BE49-F238E27FC236}">
                <a16:creationId xmlns:a16="http://schemas.microsoft.com/office/drawing/2014/main" id="{B7E73158-3D62-60C3-13C1-B18B26F277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61663" y="2057933"/>
            <a:ext cx="3620023" cy="276722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028554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>
            <a:extLst>
              <a:ext uri="{FF2B5EF4-FFF2-40B4-BE49-F238E27FC236}">
                <a16:creationId xmlns:a16="http://schemas.microsoft.com/office/drawing/2014/main" id="{2817E2F6-BC76-A018-E0CC-360BF1E79DDE}"/>
              </a:ext>
            </a:extLst>
          </p:cNvPr>
          <p:cNvSpPr/>
          <p:nvPr/>
        </p:nvSpPr>
        <p:spPr>
          <a:xfrm>
            <a:off x="0" y="6400800"/>
            <a:ext cx="12192000" cy="457200"/>
          </a:xfrm>
          <a:prstGeom prst="rect">
            <a:avLst/>
          </a:prstGeom>
          <a:solidFill>
            <a:srgbClr val="3673A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CBD081BC-0AAB-01C2-35F8-9E99377FCB43}"/>
              </a:ext>
            </a:extLst>
          </p:cNvPr>
          <p:cNvSpPr/>
          <p:nvPr/>
        </p:nvSpPr>
        <p:spPr>
          <a:xfrm>
            <a:off x="1207008" y="6272784"/>
            <a:ext cx="10058400" cy="128016"/>
          </a:xfrm>
          <a:prstGeom prst="rect">
            <a:avLst/>
          </a:prstGeom>
          <a:solidFill>
            <a:srgbClr val="FFD34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pic>
        <p:nvPicPr>
          <p:cNvPr id="6" name="Picture 2" descr="Logotipo de Python, símbolo, significado, historia, PNG, marca">
            <a:extLst>
              <a:ext uri="{FF2B5EF4-FFF2-40B4-BE49-F238E27FC236}">
                <a16:creationId xmlns:a16="http://schemas.microsoft.com/office/drawing/2014/main" id="{C421697F-9A01-4BBC-CFE9-975010475A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20658" y="327414"/>
            <a:ext cx="1737196" cy="9771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498F5752-C640-A4C7-DBA2-590C6EE103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2235" y="457200"/>
            <a:ext cx="9592496" cy="56834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98957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6CCBFEB-7F38-6191-BF6F-60A9F0487B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75144"/>
            <a:ext cx="10515600" cy="778954"/>
          </a:xfrm>
        </p:spPr>
        <p:txBody>
          <a:bodyPr/>
          <a:lstStyle/>
          <a:p>
            <a:r>
              <a:rPr lang="es-ES" b="1" dirty="0">
                <a:solidFill>
                  <a:srgbClr val="FF0000"/>
                </a:solidFill>
              </a:rPr>
              <a:t>Selección de curso</a:t>
            </a:r>
            <a:endParaRPr lang="es-PE" b="1" dirty="0">
              <a:solidFill>
                <a:srgbClr val="FF0000"/>
              </a:solidFill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AD894EA-656A-E6AC-229B-46F7CF2576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28853" y="1154098"/>
            <a:ext cx="10515600" cy="500130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s-PE" sz="1400" dirty="0" err="1"/>
              <a:t>import</a:t>
            </a:r>
            <a:r>
              <a:rPr lang="es-PE" sz="1400" dirty="0"/>
              <a:t> </a:t>
            </a:r>
            <a:r>
              <a:rPr lang="es-PE" sz="1400" dirty="0" err="1"/>
              <a:t>tkinter</a:t>
            </a:r>
            <a:r>
              <a:rPr lang="es-PE" sz="1400" dirty="0"/>
              <a:t> as </a:t>
            </a:r>
            <a:r>
              <a:rPr lang="es-PE" sz="1400" dirty="0" err="1"/>
              <a:t>tk</a:t>
            </a:r>
            <a:endParaRPr lang="es-PE" sz="1400" dirty="0"/>
          </a:p>
          <a:p>
            <a:pPr marL="0" indent="0">
              <a:buNone/>
            </a:pPr>
            <a:r>
              <a:rPr lang="es-PE" sz="1400" dirty="0" err="1"/>
              <a:t>from</a:t>
            </a:r>
            <a:r>
              <a:rPr lang="es-PE" sz="1400" dirty="0"/>
              <a:t> </a:t>
            </a:r>
            <a:r>
              <a:rPr lang="es-PE" sz="1400" dirty="0" err="1"/>
              <a:t>tkinter</a:t>
            </a:r>
            <a:r>
              <a:rPr lang="es-PE" sz="1400" dirty="0"/>
              <a:t> </a:t>
            </a:r>
            <a:r>
              <a:rPr lang="es-PE" sz="1400" dirty="0" err="1"/>
              <a:t>import</a:t>
            </a:r>
            <a:r>
              <a:rPr lang="es-PE" sz="1400" dirty="0"/>
              <a:t> </a:t>
            </a:r>
            <a:r>
              <a:rPr lang="es-PE" sz="1400" dirty="0" err="1"/>
              <a:t>ttk</a:t>
            </a:r>
            <a:endParaRPr lang="es-PE" sz="1400" dirty="0"/>
          </a:p>
          <a:p>
            <a:pPr marL="0" indent="0">
              <a:buNone/>
            </a:pPr>
            <a:r>
              <a:rPr lang="es-PE" sz="1400" dirty="0" err="1"/>
              <a:t>def</a:t>
            </a:r>
            <a:r>
              <a:rPr lang="es-PE" sz="1400" dirty="0"/>
              <a:t> mostrar():</a:t>
            </a:r>
          </a:p>
          <a:p>
            <a:pPr marL="0" indent="0">
              <a:buNone/>
            </a:pPr>
            <a:r>
              <a:rPr lang="es-PE" sz="1400" dirty="0"/>
              <a:t>    </a:t>
            </a:r>
            <a:r>
              <a:rPr lang="es-PE" sz="1400" dirty="0" err="1"/>
              <a:t>resultado.config</a:t>
            </a:r>
            <a:r>
              <a:rPr lang="es-PE" sz="1400" dirty="0"/>
              <a:t>(</a:t>
            </a:r>
            <a:r>
              <a:rPr lang="es-PE" sz="1400" dirty="0" err="1"/>
              <a:t>text</a:t>
            </a:r>
            <a:r>
              <a:rPr lang="es-PE" sz="1400" dirty="0"/>
              <a:t>="Curso elegido: " + </a:t>
            </a:r>
            <a:r>
              <a:rPr lang="es-PE" sz="1400" dirty="0" err="1"/>
              <a:t>combo.get</a:t>
            </a:r>
            <a:r>
              <a:rPr lang="es-PE" sz="1400" dirty="0"/>
              <a:t>())</a:t>
            </a:r>
          </a:p>
          <a:p>
            <a:pPr marL="0" indent="0">
              <a:buNone/>
            </a:pPr>
            <a:r>
              <a:rPr lang="es-PE" sz="1400" dirty="0"/>
              <a:t>ventana = </a:t>
            </a:r>
            <a:r>
              <a:rPr lang="es-PE" sz="1400" dirty="0" err="1"/>
              <a:t>tk.Tk</a:t>
            </a:r>
            <a:r>
              <a:rPr lang="es-PE" sz="1400" dirty="0"/>
              <a:t>()</a:t>
            </a:r>
          </a:p>
          <a:p>
            <a:pPr marL="0" indent="0">
              <a:buNone/>
            </a:pPr>
            <a:r>
              <a:rPr lang="es-PE" sz="1400" dirty="0" err="1"/>
              <a:t>ventana.title</a:t>
            </a:r>
            <a:r>
              <a:rPr lang="es-PE" sz="1400" dirty="0"/>
              <a:t>("Selección de curso")</a:t>
            </a:r>
          </a:p>
          <a:p>
            <a:pPr marL="0" indent="0">
              <a:buNone/>
            </a:pPr>
            <a:r>
              <a:rPr lang="es-PE" sz="1400" dirty="0" err="1"/>
              <a:t>ventana.geometry</a:t>
            </a:r>
            <a:r>
              <a:rPr lang="es-PE" sz="1400" dirty="0"/>
              <a:t>("300x200")</a:t>
            </a:r>
          </a:p>
          <a:p>
            <a:pPr marL="0" indent="0">
              <a:buNone/>
            </a:pPr>
            <a:r>
              <a:rPr lang="es-PE" sz="1400" dirty="0" err="1"/>
              <a:t>tk.Label</a:t>
            </a:r>
            <a:r>
              <a:rPr lang="es-PE" sz="1400" dirty="0"/>
              <a:t>(ventana, </a:t>
            </a:r>
            <a:r>
              <a:rPr lang="es-PE" sz="1400" dirty="0" err="1"/>
              <a:t>text</a:t>
            </a:r>
            <a:r>
              <a:rPr lang="es-PE" sz="1400" dirty="0"/>
              <a:t>="Seleccione un curso").pack(</a:t>
            </a:r>
            <a:r>
              <a:rPr lang="es-PE" sz="1400" dirty="0" err="1"/>
              <a:t>pady</a:t>
            </a:r>
            <a:r>
              <a:rPr lang="es-PE" sz="1400" dirty="0"/>
              <a:t>=10)</a:t>
            </a:r>
          </a:p>
          <a:p>
            <a:pPr marL="0" indent="0">
              <a:buNone/>
            </a:pPr>
            <a:r>
              <a:rPr lang="es-PE" sz="1400" dirty="0"/>
              <a:t>combo = </a:t>
            </a:r>
            <a:r>
              <a:rPr lang="es-PE" sz="1400" dirty="0" err="1"/>
              <a:t>ttk.Combobox</a:t>
            </a:r>
            <a:r>
              <a:rPr lang="es-PE" sz="1400" dirty="0"/>
              <a:t>(ventana)</a:t>
            </a:r>
          </a:p>
          <a:p>
            <a:pPr marL="0" indent="0">
              <a:buNone/>
            </a:pPr>
            <a:r>
              <a:rPr lang="es-PE" sz="1400" dirty="0"/>
              <a:t>combo['</a:t>
            </a:r>
            <a:r>
              <a:rPr lang="es-PE" sz="1400" dirty="0" err="1"/>
              <a:t>values</a:t>
            </a:r>
            <a:r>
              <a:rPr lang="es-PE" sz="1400" dirty="0"/>
              <a:t>'] = ("Matemática", "Comunicación", "Historia", "Arte")</a:t>
            </a:r>
          </a:p>
          <a:p>
            <a:pPr marL="0" indent="0">
              <a:buNone/>
            </a:pPr>
            <a:r>
              <a:rPr lang="es-PE" sz="1400" dirty="0" err="1"/>
              <a:t>combo.pack</a:t>
            </a:r>
            <a:r>
              <a:rPr lang="es-PE" sz="1400" dirty="0"/>
              <a:t>()</a:t>
            </a:r>
          </a:p>
          <a:p>
            <a:pPr marL="0" indent="0">
              <a:buNone/>
            </a:pPr>
            <a:r>
              <a:rPr lang="es-PE" sz="1400" dirty="0"/>
              <a:t>resultado = </a:t>
            </a:r>
            <a:r>
              <a:rPr lang="es-PE" sz="1400" dirty="0" err="1"/>
              <a:t>tk.Label</a:t>
            </a:r>
            <a:r>
              <a:rPr lang="es-PE" sz="1400" dirty="0"/>
              <a:t>(ventana, </a:t>
            </a:r>
            <a:r>
              <a:rPr lang="es-PE" sz="1400" dirty="0" err="1"/>
              <a:t>text</a:t>
            </a:r>
            <a:r>
              <a:rPr lang="es-PE" sz="1400" dirty="0"/>
              <a:t>="")</a:t>
            </a:r>
          </a:p>
          <a:p>
            <a:pPr marL="0" indent="0">
              <a:buNone/>
            </a:pPr>
            <a:r>
              <a:rPr lang="es-PE" sz="1400" dirty="0" err="1"/>
              <a:t>resultado.pack</a:t>
            </a:r>
            <a:r>
              <a:rPr lang="es-PE" sz="1400" dirty="0"/>
              <a:t>(</a:t>
            </a:r>
            <a:r>
              <a:rPr lang="es-PE" sz="1400" dirty="0" err="1"/>
              <a:t>pady</a:t>
            </a:r>
            <a:r>
              <a:rPr lang="es-PE" sz="1400" dirty="0"/>
              <a:t>=10)</a:t>
            </a:r>
          </a:p>
          <a:p>
            <a:pPr marL="0" indent="0">
              <a:buNone/>
            </a:pPr>
            <a:r>
              <a:rPr lang="es-PE" sz="1400" dirty="0" err="1"/>
              <a:t>tk.Button</a:t>
            </a:r>
            <a:r>
              <a:rPr lang="es-PE" sz="1400" dirty="0"/>
              <a:t>(ventana, </a:t>
            </a:r>
            <a:r>
              <a:rPr lang="es-PE" sz="1400" dirty="0" err="1"/>
              <a:t>text</a:t>
            </a:r>
            <a:r>
              <a:rPr lang="es-PE" sz="1400" dirty="0"/>
              <a:t>="Mostrar", </a:t>
            </a:r>
            <a:r>
              <a:rPr lang="es-PE" sz="1400" dirty="0" err="1"/>
              <a:t>command</a:t>
            </a:r>
            <a:r>
              <a:rPr lang="es-PE" sz="1400" dirty="0"/>
              <a:t>=mostrar).pack()</a:t>
            </a:r>
          </a:p>
          <a:p>
            <a:pPr marL="0" indent="0">
              <a:buNone/>
            </a:pPr>
            <a:r>
              <a:rPr lang="es-PE" sz="1400" dirty="0" err="1"/>
              <a:t>ventana.mainloop</a:t>
            </a:r>
            <a:r>
              <a:rPr lang="es-PE" sz="1400" dirty="0"/>
              <a:t>()</a:t>
            </a:r>
          </a:p>
          <a:p>
            <a:pPr marL="0" indent="0">
              <a:buNone/>
            </a:pPr>
            <a:endParaRPr lang="es-PE" sz="1400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001E3774-14A6-F663-898C-B38EEE9E20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36458" y="1647641"/>
            <a:ext cx="3512234" cy="270241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6" name="Rectángulo 5">
            <a:extLst>
              <a:ext uri="{FF2B5EF4-FFF2-40B4-BE49-F238E27FC236}">
                <a16:creationId xmlns:a16="http://schemas.microsoft.com/office/drawing/2014/main" id="{1603C68C-14FD-E205-FACF-92E0BCD98699}"/>
              </a:ext>
            </a:extLst>
          </p:cNvPr>
          <p:cNvSpPr/>
          <p:nvPr/>
        </p:nvSpPr>
        <p:spPr>
          <a:xfrm>
            <a:off x="0" y="6400800"/>
            <a:ext cx="12192000" cy="457200"/>
          </a:xfrm>
          <a:prstGeom prst="rect">
            <a:avLst/>
          </a:prstGeom>
          <a:solidFill>
            <a:srgbClr val="3673A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50056A8D-1CD7-25A5-B2B3-4086978C8AA6}"/>
              </a:ext>
            </a:extLst>
          </p:cNvPr>
          <p:cNvSpPr/>
          <p:nvPr/>
        </p:nvSpPr>
        <p:spPr>
          <a:xfrm>
            <a:off x="1207008" y="6272784"/>
            <a:ext cx="10058400" cy="128016"/>
          </a:xfrm>
          <a:prstGeom prst="rect">
            <a:avLst/>
          </a:prstGeom>
          <a:solidFill>
            <a:srgbClr val="FFD34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pic>
        <p:nvPicPr>
          <p:cNvPr id="8" name="Picture 2" descr="Logotipo de Python, símbolo, significado, historia, PNG, marca">
            <a:extLst>
              <a:ext uri="{FF2B5EF4-FFF2-40B4-BE49-F238E27FC236}">
                <a16:creationId xmlns:a16="http://schemas.microsoft.com/office/drawing/2014/main" id="{0281E7E3-D492-89D7-9435-6C83A7757A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20658" y="327414"/>
            <a:ext cx="1737196" cy="9771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978313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A81A11-6BDE-8E6F-0E81-841F1BC82D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F79CEE4-E86C-0601-1563-B904B5519C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9808" y="258734"/>
            <a:ext cx="10515600" cy="778954"/>
          </a:xfrm>
        </p:spPr>
        <p:txBody>
          <a:bodyPr/>
          <a:lstStyle/>
          <a:p>
            <a:r>
              <a:rPr lang="es-ES" b="1" dirty="0">
                <a:solidFill>
                  <a:srgbClr val="FF0000"/>
                </a:solidFill>
              </a:rPr>
              <a:t>Seleccionar color</a:t>
            </a:r>
            <a:endParaRPr lang="es-PE" b="1" dirty="0">
              <a:solidFill>
                <a:srgbClr val="FF0000"/>
              </a:solidFill>
            </a:endParaRP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33364A7D-5B06-DB0B-F24B-47B229FBDC65}"/>
              </a:ext>
            </a:extLst>
          </p:cNvPr>
          <p:cNvSpPr/>
          <p:nvPr/>
        </p:nvSpPr>
        <p:spPr>
          <a:xfrm>
            <a:off x="0" y="6400800"/>
            <a:ext cx="12192000" cy="457200"/>
          </a:xfrm>
          <a:prstGeom prst="rect">
            <a:avLst/>
          </a:prstGeom>
          <a:solidFill>
            <a:srgbClr val="3673A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58E42F3F-BCBF-C025-1CAF-80A97F149311}"/>
              </a:ext>
            </a:extLst>
          </p:cNvPr>
          <p:cNvSpPr/>
          <p:nvPr/>
        </p:nvSpPr>
        <p:spPr>
          <a:xfrm>
            <a:off x="1207008" y="6272784"/>
            <a:ext cx="10058400" cy="128016"/>
          </a:xfrm>
          <a:prstGeom prst="rect">
            <a:avLst/>
          </a:prstGeom>
          <a:solidFill>
            <a:srgbClr val="FFD34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pic>
        <p:nvPicPr>
          <p:cNvPr id="8" name="Picture 2" descr="Logotipo de Python, símbolo, significado, historia, PNG, marca">
            <a:extLst>
              <a:ext uri="{FF2B5EF4-FFF2-40B4-BE49-F238E27FC236}">
                <a16:creationId xmlns:a16="http://schemas.microsoft.com/office/drawing/2014/main" id="{4E34A063-2AD5-452D-A741-9A4DAD8493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20658" y="327414"/>
            <a:ext cx="1737196" cy="9771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Marcador de contenido 8">
            <a:extLst>
              <a:ext uri="{FF2B5EF4-FFF2-40B4-BE49-F238E27FC236}">
                <a16:creationId xmlns:a16="http://schemas.microsoft.com/office/drawing/2014/main" id="{3BAE8BF5-E62C-F46C-E15F-57EDE054B8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49808" y="1154098"/>
            <a:ext cx="10515600" cy="435133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s-PE" sz="1800" dirty="0" err="1">
                <a:latin typeface="Arial" panose="020B0604020202020204" pitchFamily="34" charset="0"/>
                <a:cs typeface="Arial" panose="020B0604020202020204" pitchFamily="34" charset="0"/>
              </a:rPr>
              <a:t>import</a:t>
            </a:r>
            <a:r>
              <a:rPr lang="es-PE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PE" sz="1800" dirty="0" err="1">
                <a:latin typeface="Arial" panose="020B0604020202020204" pitchFamily="34" charset="0"/>
                <a:cs typeface="Arial" panose="020B0604020202020204" pitchFamily="34" charset="0"/>
              </a:rPr>
              <a:t>tkinter</a:t>
            </a:r>
            <a:r>
              <a:rPr lang="es-PE" sz="1800" dirty="0">
                <a:latin typeface="Arial" panose="020B0604020202020204" pitchFamily="34" charset="0"/>
                <a:cs typeface="Arial" panose="020B0604020202020204" pitchFamily="34" charset="0"/>
              </a:rPr>
              <a:t> as </a:t>
            </a:r>
            <a:r>
              <a:rPr lang="es-PE" sz="1800" dirty="0" err="1">
                <a:latin typeface="Arial" panose="020B0604020202020204" pitchFamily="34" charset="0"/>
                <a:cs typeface="Arial" panose="020B0604020202020204" pitchFamily="34" charset="0"/>
              </a:rPr>
              <a:t>tk</a:t>
            </a:r>
            <a:endParaRPr lang="es-PE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s-PE" sz="1800" dirty="0" err="1">
                <a:latin typeface="Arial" panose="020B0604020202020204" pitchFamily="34" charset="0"/>
                <a:cs typeface="Arial" panose="020B0604020202020204" pitchFamily="34" charset="0"/>
              </a:rPr>
              <a:t>from</a:t>
            </a:r>
            <a:r>
              <a:rPr lang="es-PE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PE" sz="1800" dirty="0" err="1">
                <a:latin typeface="Arial" panose="020B0604020202020204" pitchFamily="34" charset="0"/>
                <a:cs typeface="Arial" panose="020B0604020202020204" pitchFamily="34" charset="0"/>
              </a:rPr>
              <a:t>tkinter</a:t>
            </a:r>
            <a:r>
              <a:rPr lang="es-PE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PE" sz="1800" dirty="0" err="1">
                <a:latin typeface="Arial" panose="020B0604020202020204" pitchFamily="34" charset="0"/>
                <a:cs typeface="Arial" panose="020B0604020202020204" pitchFamily="34" charset="0"/>
              </a:rPr>
              <a:t>import</a:t>
            </a:r>
            <a:r>
              <a:rPr lang="es-PE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PE" sz="1800" dirty="0" err="1">
                <a:latin typeface="Arial" panose="020B0604020202020204" pitchFamily="34" charset="0"/>
                <a:cs typeface="Arial" panose="020B0604020202020204" pitchFamily="34" charset="0"/>
              </a:rPr>
              <a:t>ttk</a:t>
            </a:r>
            <a:endParaRPr lang="es-PE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s-PE" sz="1800" dirty="0">
                <a:latin typeface="Arial" panose="020B0604020202020204" pitchFamily="34" charset="0"/>
                <a:cs typeface="Arial" panose="020B0604020202020204" pitchFamily="34" charset="0"/>
              </a:rPr>
              <a:t>ventana = </a:t>
            </a:r>
            <a:r>
              <a:rPr lang="es-PE" sz="1800" dirty="0" err="1">
                <a:latin typeface="Arial" panose="020B0604020202020204" pitchFamily="34" charset="0"/>
                <a:cs typeface="Arial" panose="020B0604020202020204" pitchFamily="34" charset="0"/>
              </a:rPr>
              <a:t>tk.Tk</a:t>
            </a:r>
            <a:r>
              <a:rPr lang="es-PE" sz="1800" dirty="0">
                <a:latin typeface="Arial" panose="020B0604020202020204" pitchFamily="34" charset="0"/>
                <a:cs typeface="Arial" panose="020B0604020202020204" pitchFamily="34" charset="0"/>
              </a:rPr>
              <a:t>()</a:t>
            </a:r>
          </a:p>
          <a:p>
            <a:pPr marL="0" indent="0">
              <a:buNone/>
            </a:pPr>
            <a:r>
              <a:rPr lang="es-PE" sz="1800" dirty="0" err="1">
                <a:latin typeface="Arial" panose="020B0604020202020204" pitchFamily="34" charset="0"/>
                <a:cs typeface="Arial" panose="020B0604020202020204" pitchFamily="34" charset="0"/>
              </a:rPr>
              <a:t>ventana.title</a:t>
            </a:r>
            <a:r>
              <a:rPr lang="es-PE" sz="1800" dirty="0">
                <a:latin typeface="Arial" panose="020B0604020202020204" pitchFamily="34" charset="0"/>
                <a:cs typeface="Arial" panose="020B0604020202020204" pitchFamily="34" charset="0"/>
              </a:rPr>
              <a:t>("Selector de color")</a:t>
            </a:r>
          </a:p>
          <a:p>
            <a:pPr marL="0" indent="0">
              <a:buNone/>
            </a:pPr>
            <a:r>
              <a:rPr lang="es-PE" sz="1800" dirty="0" err="1">
                <a:latin typeface="Arial" panose="020B0604020202020204" pitchFamily="34" charset="0"/>
                <a:cs typeface="Arial" panose="020B0604020202020204" pitchFamily="34" charset="0"/>
              </a:rPr>
              <a:t>ventana.geometry</a:t>
            </a:r>
            <a:r>
              <a:rPr lang="es-PE" sz="1800" dirty="0">
                <a:latin typeface="Arial" panose="020B0604020202020204" pitchFamily="34" charset="0"/>
                <a:cs typeface="Arial" panose="020B0604020202020204" pitchFamily="34" charset="0"/>
              </a:rPr>
              <a:t>("300x200")</a:t>
            </a:r>
          </a:p>
          <a:p>
            <a:pPr marL="0" indent="0">
              <a:buNone/>
            </a:pPr>
            <a:r>
              <a:rPr lang="es-PE" sz="1800" dirty="0" err="1">
                <a:latin typeface="Arial" panose="020B0604020202020204" pitchFamily="34" charset="0"/>
                <a:cs typeface="Arial" panose="020B0604020202020204" pitchFamily="34" charset="0"/>
              </a:rPr>
              <a:t>tk.Label</a:t>
            </a:r>
            <a:r>
              <a:rPr lang="es-PE" sz="1800" dirty="0">
                <a:latin typeface="Arial" panose="020B0604020202020204" pitchFamily="34" charset="0"/>
                <a:cs typeface="Arial" panose="020B0604020202020204" pitchFamily="34" charset="0"/>
              </a:rPr>
              <a:t>(ventana, </a:t>
            </a:r>
            <a:r>
              <a:rPr lang="es-PE" sz="1800" dirty="0" err="1">
                <a:latin typeface="Arial" panose="020B0604020202020204" pitchFamily="34" charset="0"/>
                <a:cs typeface="Arial" panose="020B0604020202020204" pitchFamily="34" charset="0"/>
              </a:rPr>
              <a:t>text</a:t>
            </a:r>
            <a:r>
              <a:rPr lang="es-PE" sz="1800" dirty="0">
                <a:latin typeface="Arial" panose="020B0604020202020204" pitchFamily="34" charset="0"/>
                <a:cs typeface="Arial" panose="020B0604020202020204" pitchFamily="34" charset="0"/>
              </a:rPr>
              <a:t>="Seleccione un color").pack()</a:t>
            </a:r>
          </a:p>
          <a:p>
            <a:pPr marL="0" indent="0">
              <a:buNone/>
            </a:pPr>
            <a:r>
              <a:rPr lang="es-PE" sz="1800" dirty="0">
                <a:latin typeface="Arial" panose="020B0604020202020204" pitchFamily="34" charset="0"/>
                <a:cs typeface="Arial" panose="020B0604020202020204" pitchFamily="34" charset="0"/>
              </a:rPr>
              <a:t>combo = </a:t>
            </a:r>
            <a:r>
              <a:rPr lang="es-PE" sz="1800" dirty="0" err="1">
                <a:latin typeface="Arial" panose="020B0604020202020204" pitchFamily="34" charset="0"/>
                <a:cs typeface="Arial" panose="020B0604020202020204" pitchFamily="34" charset="0"/>
              </a:rPr>
              <a:t>ttk.Combobox</a:t>
            </a:r>
            <a:r>
              <a:rPr lang="es-PE" sz="1800" dirty="0">
                <a:latin typeface="Arial" panose="020B0604020202020204" pitchFamily="34" charset="0"/>
                <a:cs typeface="Arial" panose="020B0604020202020204" pitchFamily="34" charset="0"/>
              </a:rPr>
              <a:t>(ventana)</a:t>
            </a:r>
          </a:p>
          <a:p>
            <a:pPr marL="0" indent="0">
              <a:buNone/>
            </a:pPr>
            <a:r>
              <a:rPr lang="es-PE" sz="1800" dirty="0">
                <a:latin typeface="Arial" panose="020B0604020202020204" pitchFamily="34" charset="0"/>
                <a:cs typeface="Arial" panose="020B0604020202020204" pitchFamily="34" charset="0"/>
              </a:rPr>
              <a:t>combo['</a:t>
            </a:r>
            <a:r>
              <a:rPr lang="es-PE" sz="1800" dirty="0" err="1">
                <a:latin typeface="Arial" panose="020B0604020202020204" pitchFamily="34" charset="0"/>
                <a:cs typeface="Arial" panose="020B0604020202020204" pitchFamily="34" charset="0"/>
              </a:rPr>
              <a:t>values</a:t>
            </a:r>
            <a:r>
              <a:rPr lang="es-PE" sz="1800" dirty="0">
                <a:latin typeface="Arial" panose="020B0604020202020204" pitchFamily="34" charset="0"/>
                <a:cs typeface="Arial" panose="020B0604020202020204" pitchFamily="34" charset="0"/>
              </a:rPr>
              <a:t>'] = ("red", "blue", "</a:t>
            </a:r>
            <a:r>
              <a:rPr lang="es-PE" sz="1800" dirty="0" err="1">
                <a:latin typeface="Arial" panose="020B0604020202020204" pitchFamily="34" charset="0"/>
                <a:cs typeface="Arial" panose="020B0604020202020204" pitchFamily="34" charset="0"/>
              </a:rPr>
              <a:t>green</a:t>
            </a:r>
            <a:r>
              <a:rPr lang="es-PE" sz="1800" dirty="0">
                <a:latin typeface="Arial" panose="020B0604020202020204" pitchFamily="34" charset="0"/>
                <a:cs typeface="Arial" panose="020B0604020202020204" pitchFamily="34" charset="0"/>
              </a:rPr>
              <a:t>", "</a:t>
            </a:r>
            <a:r>
              <a:rPr lang="es-PE" sz="1800" dirty="0" err="1">
                <a:latin typeface="Arial" panose="020B0604020202020204" pitchFamily="34" charset="0"/>
                <a:cs typeface="Arial" panose="020B0604020202020204" pitchFamily="34" charset="0"/>
              </a:rPr>
              <a:t>yellow</a:t>
            </a:r>
            <a:r>
              <a:rPr lang="es-PE" sz="1800" dirty="0">
                <a:latin typeface="Arial" panose="020B0604020202020204" pitchFamily="34" charset="0"/>
                <a:cs typeface="Arial" panose="020B0604020202020204" pitchFamily="34" charset="0"/>
              </a:rPr>
              <a:t>")</a:t>
            </a:r>
          </a:p>
          <a:p>
            <a:pPr marL="0" indent="0">
              <a:buNone/>
            </a:pPr>
            <a:r>
              <a:rPr lang="es-PE" sz="1800" dirty="0" err="1">
                <a:latin typeface="Arial" panose="020B0604020202020204" pitchFamily="34" charset="0"/>
                <a:cs typeface="Arial" panose="020B0604020202020204" pitchFamily="34" charset="0"/>
              </a:rPr>
              <a:t>combo.pack</a:t>
            </a:r>
            <a:r>
              <a:rPr lang="es-PE" sz="1800" dirty="0">
                <a:latin typeface="Arial" panose="020B0604020202020204" pitchFamily="34" charset="0"/>
                <a:cs typeface="Arial" panose="020B0604020202020204" pitchFamily="34" charset="0"/>
              </a:rPr>
              <a:t>()</a:t>
            </a:r>
          </a:p>
          <a:p>
            <a:pPr marL="0" indent="0">
              <a:buNone/>
            </a:pPr>
            <a:r>
              <a:rPr lang="es-PE" sz="1800" dirty="0" err="1">
                <a:latin typeface="Arial" panose="020B0604020202020204" pitchFamily="34" charset="0"/>
                <a:cs typeface="Arial" panose="020B0604020202020204" pitchFamily="34" charset="0"/>
              </a:rPr>
              <a:t>def</a:t>
            </a:r>
            <a:r>
              <a:rPr lang="es-PE" sz="1800" dirty="0">
                <a:latin typeface="Arial" panose="020B0604020202020204" pitchFamily="34" charset="0"/>
                <a:cs typeface="Arial" panose="020B0604020202020204" pitchFamily="34" charset="0"/>
              </a:rPr>
              <a:t> cambiar():</a:t>
            </a:r>
          </a:p>
          <a:p>
            <a:pPr marL="0" indent="0">
              <a:buNone/>
            </a:pPr>
            <a:r>
              <a:rPr lang="es-PE" sz="1800" dirty="0">
                <a:latin typeface="Arial" panose="020B0604020202020204" pitchFamily="34" charset="0"/>
                <a:cs typeface="Arial" panose="020B0604020202020204" pitchFamily="34" charset="0"/>
              </a:rPr>
              <a:t>    </a:t>
            </a:r>
            <a:r>
              <a:rPr lang="es-PE" sz="1800" dirty="0" err="1">
                <a:latin typeface="Arial" panose="020B0604020202020204" pitchFamily="34" charset="0"/>
                <a:cs typeface="Arial" panose="020B0604020202020204" pitchFamily="34" charset="0"/>
              </a:rPr>
              <a:t>ventana.config</a:t>
            </a:r>
            <a:r>
              <a:rPr lang="es-PE" sz="1800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s-PE" sz="1800" dirty="0" err="1">
                <a:latin typeface="Arial" panose="020B0604020202020204" pitchFamily="34" charset="0"/>
                <a:cs typeface="Arial" panose="020B0604020202020204" pitchFamily="34" charset="0"/>
              </a:rPr>
              <a:t>bg</a:t>
            </a:r>
            <a:r>
              <a:rPr lang="es-PE" sz="1800" dirty="0">
                <a:latin typeface="Arial" panose="020B0604020202020204" pitchFamily="34" charset="0"/>
                <a:cs typeface="Arial" panose="020B0604020202020204" pitchFamily="34" charset="0"/>
              </a:rPr>
              <a:t>=</a:t>
            </a:r>
            <a:r>
              <a:rPr lang="es-PE" sz="1800" dirty="0" err="1">
                <a:latin typeface="Arial" panose="020B0604020202020204" pitchFamily="34" charset="0"/>
                <a:cs typeface="Arial" panose="020B0604020202020204" pitchFamily="34" charset="0"/>
              </a:rPr>
              <a:t>combo.get</a:t>
            </a:r>
            <a:r>
              <a:rPr lang="es-PE" sz="1800" dirty="0">
                <a:latin typeface="Arial" panose="020B0604020202020204" pitchFamily="34" charset="0"/>
                <a:cs typeface="Arial" panose="020B0604020202020204" pitchFamily="34" charset="0"/>
              </a:rPr>
              <a:t>())</a:t>
            </a:r>
          </a:p>
          <a:p>
            <a:pPr marL="0" indent="0">
              <a:buNone/>
            </a:pPr>
            <a:r>
              <a:rPr lang="es-PE" sz="1800" dirty="0" err="1">
                <a:latin typeface="Arial" panose="020B0604020202020204" pitchFamily="34" charset="0"/>
                <a:cs typeface="Arial" panose="020B0604020202020204" pitchFamily="34" charset="0"/>
              </a:rPr>
              <a:t>tk.Button</a:t>
            </a:r>
            <a:r>
              <a:rPr lang="es-PE" sz="1800" dirty="0">
                <a:latin typeface="Arial" panose="020B0604020202020204" pitchFamily="34" charset="0"/>
                <a:cs typeface="Arial" panose="020B0604020202020204" pitchFamily="34" charset="0"/>
              </a:rPr>
              <a:t>(ventana, </a:t>
            </a:r>
            <a:r>
              <a:rPr lang="es-PE" sz="1800" dirty="0" err="1">
                <a:latin typeface="Arial" panose="020B0604020202020204" pitchFamily="34" charset="0"/>
                <a:cs typeface="Arial" panose="020B0604020202020204" pitchFamily="34" charset="0"/>
              </a:rPr>
              <a:t>text</a:t>
            </a:r>
            <a:r>
              <a:rPr lang="es-PE" sz="1800" dirty="0">
                <a:latin typeface="Arial" panose="020B0604020202020204" pitchFamily="34" charset="0"/>
                <a:cs typeface="Arial" panose="020B0604020202020204" pitchFamily="34" charset="0"/>
              </a:rPr>
              <a:t>="Cambiar color", </a:t>
            </a:r>
            <a:r>
              <a:rPr lang="es-PE" sz="1800" dirty="0" err="1">
                <a:latin typeface="Arial" panose="020B0604020202020204" pitchFamily="34" charset="0"/>
                <a:cs typeface="Arial" panose="020B0604020202020204" pitchFamily="34" charset="0"/>
              </a:rPr>
              <a:t>command</a:t>
            </a:r>
            <a:r>
              <a:rPr lang="es-PE" sz="1800" dirty="0">
                <a:latin typeface="Arial" panose="020B0604020202020204" pitchFamily="34" charset="0"/>
                <a:cs typeface="Arial" panose="020B0604020202020204" pitchFamily="34" charset="0"/>
              </a:rPr>
              <a:t>=cambiar).pack(</a:t>
            </a:r>
            <a:r>
              <a:rPr lang="es-PE" sz="1800" dirty="0" err="1">
                <a:latin typeface="Arial" panose="020B0604020202020204" pitchFamily="34" charset="0"/>
                <a:cs typeface="Arial" panose="020B0604020202020204" pitchFamily="34" charset="0"/>
              </a:rPr>
              <a:t>pady</a:t>
            </a:r>
            <a:r>
              <a:rPr lang="es-PE" sz="1800" dirty="0">
                <a:latin typeface="Arial" panose="020B0604020202020204" pitchFamily="34" charset="0"/>
                <a:cs typeface="Arial" panose="020B0604020202020204" pitchFamily="34" charset="0"/>
              </a:rPr>
              <a:t>=10)</a:t>
            </a:r>
          </a:p>
          <a:p>
            <a:pPr marL="0" indent="0">
              <a:buNone/>
            </a:pPr>
            <a:r>
              <a:rPr lang="es-PE" sz="1800" dirty="0" err="1">
                <a:latin typeface="Arial" panose="020B0604020202020204" pitchFamily="34" charset="0"/>
                <a:cs typeface="Arial" panose="020B0604020202020204" pitchFamily="34" charset="0"/>
              </a:rPr>
              <a:t>ventana.mainloop</a:t>
            </a:r>
            <a:r>
              <a:rPr lang="es-PE" sz="1800" dirty="0">
                <a:latin typeface="Arial" panose="020B0604020202020204" pitchFamily="34" charset="0"/>
                <a:cs typeface="Arial" panose="020B0604020202020204" pitchFamily="34" charset="0"/>
              </a:rPr>
              <a:t>()</a:t>
            </a:r>
          </a:p>
          <a:p>
            <a:pPr marL="0" indent="0">
              <a:buNone/>
            </a:pPr>
            <a:endParaRPr lang="es-PE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38ABB255-CF31-EBC2-0196-B9BED92117C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64680" y="1933052"/>
            <a:ext cx="3661385" cy="280739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6514671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4551CFE-3E6E-F370-AE2E-B57E7E6C0C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71217"/>
          </a:xfrm>
        </p:spPr>
        <p:txBody>
          <a:bodyPr/>
          <a:lstStyle/>
          <a:p>
            <a:r>
              <a:rPr lang="es-ES" b="1" dirty="0">
                <a:solidFill>
                  <a:srgbClr val="FF0000"/>
                </a:solidFill>
              </a:rPr>
              <a:t>Conversor de moneda</a:t>
            </a:r>
            <a:endParaRPr lang="es-PE" b="1" dirty="0">
              <a:solidFill>
                <a:srgbClr val="FF0000"/>
              </a:solidFill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3E38BED-3215-C719-5D99-7FEDE198D8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49808" y="1318220"/>
            <a:ext cx="10515600" cy="481291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s-PE" sz="1500" dirty="0"/>
              <a:t>combo = </a:t>
            </a:r>
            <a:r>
              <a:rPr lang="es-PE" sz="1500" dirty="0" err="1"/>
              <a:t>ttk.Combobox</a:t>
            </a:r>
            <a:r>
              <a:rPr lang="es-PE" sz="1500" dirty="0"/>
              <a:t>(ventana)</a:t>
            </a:r>
          </a:p>
          <a:p>
            <a:pPr marL="0" indent="0">
              <a:buNone/>
            </a:pPr>
            <a:r>
              <a:rPr lang="es-PE" sz="1500" dirty="0"/>
              <a:t>combo['</a:t>
            </a:r>
            <a:r>
              <a:rPr lang="es-PE" sz="1500" dirty="0" err="1"/>
              <a:t>values</a:t>
            </a:r>
            <a:r>
              <a:rPr lang="es-PE" sz="1500" dirty="0"/>
              <a:t>'] = ("Dólares", "Euros")</a:t>
            </a:r>
          </a:p>
          <a:p>
            <a:pPr marL="0" indent="0">
              <a:buNone/>
            </a:pPr>
            <a:r>
              <a:rPr lang="es-PE" sz="1500" dirty="0" err="1"/>
              <a:t>combo.pack</a:t>
            </a:r>
            <a:r>
              <a:rPr lang="es-PE" sz="1500" dirty="0"/>
              <a:t>()</a:t>
            </a:r>
          </a:p>
          <a:p>
            <a:pPr marL="0" indent="0">
              <a:buNone/>
            </a:pPr>
            <a:r>
              <a:rPr lang="es-PE" sz="1500" dirty="0"/>
              <a:t>resultado = </a:t>
            </a:r>
            <a:r>
              <a:rPr lang="es-PE" sz="1500" dirty="0" err="1"/>
              <a:t>tk.Label</a:t>
            </a:r>
            <a:r>
              <a:rPr lang="es-PE" sz="1500" dirty="0"/>
              <a:t>(ventana, </a:t>
            </a:r>
            <a:r>
              <a:rPr lang="es-PE" sz="1500" dirty="0" err="1"/>
              <a:t>text</a:t>
            </a:r>
            <a:r>
              <a:rPr lang="es-PE" sz="1500" dirty="0"/>
              <a:t>="")</a:t>
            </a:r>
          </a:p>
          <a:p>
            <a:pPr marL="0" indent="0">
              <a:buNone/>
            </a:pPr>
            <a:r>
              <a:rPr lang="es-PE" sz="1500" dirty="0" err="1"/>
              <a:t>resultado.pack</a:t>
            </a:r>
            <a:r>
              <a:rPr lang="es-PE" sz="1500" dirty="0"/>
              <a:t>()</a:t>
            </a:r>
          </a:p>
          <a:p>
            <a:pPr marL="0" indent="0">
              <a:buNone/>
            </a:pPr>
            <a:r>
              <a:rPr lang="es-PE" sz="1500" dirty="0" err="1"/>
              <a:t>def</a:t>
            </a:r>
            <a:r>
              <a:rPr lang="es-PE" sz="1500" dirty="0"/>
              <a:t> convertir():</a:t>
            </a:r>
          </a:p>
          <a:p>
            <a:pPr marL="0" indent="0">
              <a:buNone/>
            </a:pPr>
            <a:r>
              <a:rPr lang="es-PE" sz="1500" dirty="0"/>
              <a:t>    m = </a:t>
            </a:r>
            <a:r>
              <a:rPr lang="es-PE" sz="1500" dirty="0" err="1"/>
              <a:t>float</a:t>
            </a:r>
            <a:r>
              <a:rPr lang="es-PE" sz="1500" dirty="0"/>
              <a:t>(</a:t>
            </a:r>
            <a:r>
              <a:rPr lang="es-PE" sz="1500" dirty="0" err="1"/>
              <a:t>monto.get</a:t>
            </a:r>
            <a:r>
              <a:rPr lang="es-PE" sz="1500" dirty="0"/>
              <a:t>())</a:t>
            </a:r>
          </a:p>
          <a:p>
            <a:pPr marL="0" indent="0">
              <a:buNone/>
            </a:pPr>
            <a:r>
              <a:rPr lang="es-PE" sz="1500" dirty="0"/>
              <a:t>    </a:t>
            </a:r>
            <a:r>
              <a:rPr lang="es-PE" sz="1500" dirty="0" err="1"/>
              <a:t>if</a:t>
            </a:r>
            <a:r>
              <a:rPr lang="es-PE" sz="1500" dirty="0"/>
              <a:t> </a:t>
            </a:r>
            <a:r>
              <a:rPr lang="es-PE" sz="1500" dirty="0" err="1"/>
              <a:t>combo.get</a:t>
            </a:r>
            <a:r>
              <a:rPr lang="es-PE" sz="1500" dirty="0"/>
              <a:t>() == "Dólares":</a:t>
            </a:r>
          </a:p>
          <a:p>
            <a:pPr marL="0" indent="0">
              <a:buNone/>
            </a:pPr>
            <a:r>
              <a:rPr lang="es-PE" sz="1500" dirty="0"/>
              <a:t>        total = m * 3.8</a:t>
            </a:r>
          </a:p>
          <a:p>
            <a:pPr marL="0" indent="0">
              <a:buNone/>
            </a:pPr>
            <a:r>
              <a:rPr lang="es-PE" sz="1500" dirty="0"/>
              <a:t>    </a:t>
            </a:r>
            <a:r>
              <a:rPr lang="es-PE" sz="1500" dirty="0" err="1"/>
              <a:t>else</a:t>
            </a:r>
            <a:r>
              <a:rPr lang="es-PE" sz="1500" dirty="0"/>
              <a:t>:</a:t>
            </a:r>
          </a:p>
          <a:p>
            <a:pPr marL="0" indent="0">
              <a:buNone/>
            </a:pPr>
            <a:r>
              <a:rPr lang="es-PE" sz="1500" dirty="0"/>
              <a:t>        total = m * 4.1</a:t>
            </a:r>
          </a:p>
          <a:p>
            <a:pPr marL="0" indent="0">
              <a:buNone/>
            </a:pPr>
            <a:r>
              <a:rPr lang="es-PE" sz="1500" dirty="0"/>
              <a:t>    </a:t>
            </a:r>
            <a:r>
              <a:rPr lang="es-PE" sz="1500" dirty="0" err="1"/>
              <a:t>resultado.config</a:t>
            </a:r>
            <a:r>
              <a:rPr lang="es-PE" sz="1500" dirty="0"/>
              <a:t>(</a:t>
            </a:r>
            <a:r>
              <a:rPr lang="es-PE" sz="1500" dirty="0" err="1"/>
              <a:t>text</a:t>
            </a:r>
            <a:r>
              <a:rPr lang="es-PE" sz="1500" dirty="0"/>
              <a:t>="Resultado: " + </a:t>
            </a:r>
            <a:r>
              <a:rPr lang="es-PE" sz="1500" dirty="0" err="1"/>
              <a:t>str</a:t>
            </a:r>
            <a:r>
              <a:rPr lang="es-PE" sz="1500" dirty="0"/>
              <a:t>(total))</a:t>
            </a:r>
          </a:p>
          <a:p>
            <a:pPr marL="0" indent="0">
              <a:buNone/>
            </a:pPr>
            <a:r>
              <a:rPr lang="es-PE" sz="1500" dirty="0" err="1"/>
              <a:t>tk.Button</a:t>
            </a:r>
            <a:r>
              <a:rPr lang="es-PE" sz="1500" dirty="0"/>
              <a:t>(ventana, </a:t>
            </a:r>
            <a:r>
              <a:rPr lang="es-PE" sz="1500" dirty="0" err="1"/>
              <a:t>text</a:t>
            </a:r>
            <a:r>
              <a:rPr lang="es-PE" sz="1500" dirty="0"/>
              <a:t>="Convertir", </a:t>
            </a:r>
            <a:r>
              <a:rPr lang="es-PE" sz="1500" dirty="0" err="1"/>
              <a:t>command</a:t>
            </a:r>
            <a:r>
              <a:rPr lang="es-PE" sz="1500" dirty="0"/>
              <a:t>=convertir).pack()</a:t>
            </a:r>
          </a:p>
          <a:p>
            <a:pPr marL="0" indent="0">
              <a:buNone/>
            </a:pPr>
            <a:r>
              <a:rPr lang="es-PE" sz="1500" dirty="0" err="1"/>
              <a:t>ventana.mainloop</a:t>
            </a:r>
            <a:r>
              <a:rPr lang="es-PE" sz="1500" dirty="0"/>
              <a:t>()</a:t>
            </a:r>
          </a:p>
          <a:p>
            <a:pPr marL="0" indent="0">
              <a:buNone/>
            </a:pPr>
            <a:endParaRPr lang="es-PE" sz="1500" dirty="0"/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64331E22-1C28-C7C7-4085-A38A8CE9AF4E}"/>
              </a:ext>
            </a:extLst>
          </p:cNvPr>
          <p:cNvSpPr/>
          <p:nvPr/>
        </p:nvSpPr>
        <p:spPr>
          <a:xfrm>
            <a:off x="0" y="6400800"/>
            <a:ext cx="12192000" cy="457200"/>
          </a:xfrm>
          <a:prstGeom prst="rect">
            <a:avLst/>
          </a:prstGeom>
          <a:solidFill>
            <a:srgbClr val="3673A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B321DDE3-003E-707D-61DC-B308E73FAC3F}"/>
              </a:ext>
            </a:extLst>
          </p:cNvPr>
          <p:cNvSpPr/>
          <p:nvPr/>
        </p:nvSpPr>
        <p:spPr>
          <a:xfrm>
            <a:off x="1207008" y="6272784"/>
            <a:ext cx="10058400" cy="128016"/>
          </a:xfrm>
          <a:prstGeom prst="rect">
            <a:avLst/>
          </a:prstGeom>
          <a:solidFill>
            <a:srgbClr val="FFD34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pic>
        <p:nvPicPr>
          <p:cNvPr id="6" name="Picture 2" descr="Logotipo de Python, símbolo, significado, historia, PNG, marca">
            <a:extLst>
              <a:ext uri="{FF2B5EF4-FFF2-40B4-BE49-F238E27FC236}">
                <a16:creationId xmlns:a16="http://schemas.microsoft.com/office/drawing/2014/main" id="{901ECAB9-6A62-FB3E-739C-16CFDE73F0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20658" y="327414"/>
            <a:ext cx="1737196" cy="9771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674E0688-0CE5-5A25-3C66-51A288DBE0E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42715" y="1833318"/>
            <a:ext cx="4154373" cy="319136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8174312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77474E-86D7-FB50-879E-B146CE43AE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D8DE28C-F73C-98E3-4688-9BC390A156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76362"/>
            <a:ext cx="10515600" cy="771217"/>
          </a:xfrm>
        </p:spPr>
        <p:txBody>
          <a:bodyPr/>
          <a:lstStyle/>
          <a:p>
            <a:r>
              <a:rPr lang="es-ES" b="1" dirty="0">
                <a:solidFill>
                  <a:srgbClr val="FF0000"/>
                </a:solidFill>
              </a:rPr>
              <a:t>Conversor de moneda</a:t>
            </a:r>
            <a:endParaRPr lang="es-PE" b="1" dirty="0">
              <a:solidFill>
                <a:srgbClr val="FF0000"/>
              </a:solidFill>
            </a:endParaRP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DF3CC932-B386-61B8-F80F-C18EC54D3190}"/>
              </a:ext>
            </a:extLst>
          </p:cNvPr>
          <p:cNvSpPr/>
          <p:nvPr/>
        </p:nvSpPr>
        <p:spPr>
          <a:xfrm>
            <a:off x="0" y="6400800"/>
            <a:ext cx="12192000" cy="457200"/>
          </a:xfrm>
          <a:prstGeom prst="rect">
            <a:avLst/>
          </a:prstGeom>
          <a:solidFill>
            <a:srgbClr val="3673A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38957150-6DDF-592D-A3BA-076F316224F9}"/>
              </a:ext>
            </a:extLst>
          </p:cNvPr>
          <p:cNvSpPr/>
          <p:nvPr/>
        </p:nvSpPr>
        <p:spPr>
          <a:xfrm>
            <a:off x="1207008" y="6272784"/>
            <a:ext cx="10058400" cy="128016"/>
          </a:xfrm>
          <a:prstGeom prst="rect">
            <a:avLst/>
          </a:prstGeom>
          <a:solidFill>
            <a:srgbClr val="FFD34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pic>
        <p:nvPicPr>
          <p:cNvPr id="6" name="Picture 2" descr="Logotipo de Python, símbolo, significado, historia, PNG, marca">
            <a:extLst>
              <a:ext uri="{FF2B5EF4-FFF2-40B4-BE49-F238E27FC236}">
                <a16:creationId xmlns:a16="http://schemas.microsoft.com/office/drawing/2014/main" id="{86E7E760-E6DF-2F51-CD23-97ED39D051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20658" y="327414"/>
            <a:ext cx="1737196" cy="9771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Marcador de contenido 7">
            <a:extLst>
              <a:ext uri="{FF2B5EF4-FFF2-40B4-BE49-F238E27FC236}">
                <a16:creationId xmlns:a16="http://schemas.microsoft.com/office/drawing/2014/main" id="{1E339C3F-E0BD-52AF-E696-03F2E00D38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5273" y="1248532"/>
            <a:ext cx="5731276" cy="435133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s-PE" sz="1600" dirty="0" err="1"/>
              <a:t>import</a:t>
            </a:r>
            <a:r>
              <a:rPr lang="es-PE" sz="1600" dirty="0"/>
              <a:t> </a:t>
            </a:r>
            <a:r>
              <a:rPr lang="es-PE" sz="1600" dirty="0" err="1"/>
              <a:t>tkinter</a:t>
            </a:r>
            <a:r>
              <a:rPr lang="es-PE" sz="1600" dirty="0"/>
              <a:t>  as </a:t>
            </a:r>
            <a:r>
              <a:rPr lang="es-PE" sz="1600" dirty="0" err="1"/>
              <a:t>tk</a:t>
            </a:r>
            <a:endParaRPr lang="es-PE" sz="1600" dirty="0"/>
          </a:p>
          <a:p>
            <a:pPr marL="0" indent="0">
              <a:buNone/>
            </a:pPr>
            <a:r>
              <a:rPr lang="es-PE" sz="1600" dirty="0" err="1"/>
              <a:t>from</a:t>
            </a:r>
            <a:r>
              <a:rPr lang="es-PE" sz="1600" dirty="0"/>
              <a:t> </a:t>
            </a:r>
            <a:r>
              <a:rPr lang="es-PE" sz="1600" dirty="0" err="1"/>
              <a:t>tkinter</a:t>
            </a:r>
            <a:r>
              <a:rPr lang="es-PE" sz="1600" dirty="0"/>
              <a:t> </a:t>
            </a:r>
            <a:r>
              <a:rPr lang="es-PE" sz="1600" dirty="0" err="1"/>
              <a:t>import</a:t>
            </a:r>
            <a:r>
              <a:rPr lang="es-PE" sz="1600" dirty="0"/>
              <a:t> </a:t>
            </a:r>
            <a:r>
              <a:rPr lang="es-PE" sz="1600" dirty="0" err="1"/>
              <a:t>ttk</a:t>
            </a:r>
            <a:endParaRPr lang="es-PE" sz="1600" dirty="0"/>
          </a:p>
          <a:p>
            <a:pPr marL="0" indent="0">
              <a:buNone/>
            </a:pPr>
            <a:r>
              <a:rPr lang="es-PE" sz="1600" dirty="0"/>
              <a:t>ventana = </a:t>
            </a:r>
            <a:r>
              <a:rPr lang="es-PE" sz="1600" dirty="0" err="1"/>
              <a:t>tk.Tk</a:t>
            </a:r>
            <a:r>
              <a:rPr lang="es-PE" sz="1600" dirty="0"/>
              <a:t>()</a:t>
            </a:r>
          </a:p>
          <a:p>
            <a:pPr marL="0" indent="0">
              <a:buNone/>
            </a:pPr>
            <a:r>
              <a:rPr lang="es-PE" sz="1600" dirty="0" err="1"/>
              <a:t>ventana.title</a:t>
            </a:r>
            <a:r>
              <a:rPr lang="es-PE" sz="1600" dirty="0"/>
              <a:t>("Formulario")</a:t>
            </a:r>
          </a:p>
          <a:p>
            <a:pPr marL="0" indent="0">
              <a:buNone/>
            </a:pPr>
            <a:r>
              <a:rPr lang="es-PE" sz="1600" dirty="0" err="1"/>
              <a:t>ventana.geometry</a:t>
            </a:r>
            <a:r>
              <a:rPr lang="es-PE" sz="1600" dirty="0"/>
              <a:t>("300x200")</a:t>
            </a:r>
          </a:p>
          <a:p>
            <a:pPr marL="0" indent="0">
              <a:buNone/>
            </a:pPr>
            <a:r>
              <a:rPr lang="es-PE" sz="1600" dirty="0" err="1"/>
              <a:t>tk.Label</a:t>
            </a:r>
            <a:r>
              <a:rPr lang="es-PE" sz="1600" dirty="0"/>
              <a:t>(ventana, </a:t>
            </a:r>
            <a:r>
              <a:rPr lang="es-PE" sz="1600" dirty="0" err="1"/>
              <a:t>text</a:t>
            </a:r>
            <a:r>
              <a:rPr lang="es-PE" sz="1600" dirty="0"/>
              <a:t>="Distrito").pack()</a:t>
            </a:r>
          </a:p>
          <a:p>
            <a:pPr marL="0" indent="0">
              <a:buNone/>
            </a:pPr>
            <a:r>
              <a:rPr lang="es-PE" sz="1600" dirty="0"/>
              <a:t>combo = </a:t>
            </a:r>
            <a:r>
              <a:rPr lang="es-PE" sz="1600" dirty="0" err="1"/>
              <a:t>ttk.Combobox</a:t>
            </a:r>
            <a:r>
              <a:rPr lang="es-PE" sz="1600" dirty="0"/>
              <a:t>(ventana)</a:t>
            </a:r>
          </a:p>
          <a:p>
            <a:pPr marL="0" indent="0">
              <a:buNone/>
            </a:pPr>
            <a:r>
              <a:rPr lang="es-PE" sz="1600" dirty="0"/>
              <a:t>combo['</a:t>
            </a:r>
            <a:r>
              <a:rPr lang="es-PE" sz="1600" dirty="0" err="1"/>
              <a:t>values</a:t>
            </a:r>
            <a:r>
              <a:rPr lang="es-PE" sz="1600" dirty="0"/>
              <a:t>'] = ("Ventanilla", "Callao", "Los Olivos", "Comas")</a:t>
            </a:r>
          </a:p>
          <a:p>
            <a:pPr marL="0" indent="0">
              <a:buNone/>
            </a:pPr>
            <a:r>
              <a:rPr lang="es-PE" sz="1600" dirty="0" err="1"/>
              <a:t>combo.pack</a:t>
            </a:r>
            <a:r>
              <a:rPr lang="es-PE" sz="1600" dirty="0"/>
              <a:t>()</a:t>
            </a:r>
          </a:p>
          <a:p>
            <a:pPr marL="0" indent="0">
              <a:buNone/>
            </a:pPr>
            <a:r>
              <a:rPr lang="es-PE" sz="1600" dirty="0" err="1"/>
              <a:t>tk.Label</a:t>
            </a:r>
            <a:r>
              <a:rPr lang="es-PE" sz="1600" dirty="0"/>
              <a:t>(ventana, </a:t>
            </a:r>
            <a:r>
              <a:rPr lang="es-PE" sz="1600" dirty="0" err="1"/>
              <a:t>text</a:t>
            </a:r>
            <a:r>
              <a:rPr lang="es-PE" sz="1600" dirty="0"/>
              <a:t>="Nombre").pack()</a:t>
            </a:r>
          </a:p>
          <a:p>
            <a:pPr marL="0" indent="0">
              <a:buNone/>
            </a:pPr>
            <a:r>
              <a:rPr lang="es-PE" sz="1600" dirty="0"/>
              <a:t>nombre = </a:t>
            </a:r>
            <a:r>
              <a:rPr lang="es-PE" sz="1600" dirty="0" err="1"/>
              <a:t>tk.Entry</a:t>
            </a:r>
            <a:r>
              <a:rPr lang="es-PE" sz="1600" dirty="0"/>
              <a:t>(ventana)</a:t>
            </a:r>
          </a:p>
          <a:p>
            <a:pPr marL="0" indent="0">
              <a:buNone/>
            </a:pPr>
            <a:r>
              <a:rPr lang="es-PE" sz="1600" dirty="0" err="1"/>
              <a:t>nombre.pack</a:t>
            </a:r>
            <a:r>
              <a:rPr lang="es-PE" sz="1600" dirty="0"/>
              <a:t>()</a:t>
            </a:r>
          </a:p>
          <a:p>
            <a:pPr marL="0" indent="0">
              <a:buNone/>
            </a:pPr>
            <a:endParaRPr lang="es-PE" sz="1600" dirty="0"/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186F9161-171B-48F5-4298-A97DDF4AD5A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27434" y="910596"/>
            <a:ext cx="3642339" cy="281408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2" name="CuadroTexto 11">
            <a:extLst>
              <a:ext uri="{FF2B5EF4-FFF2-40B4-BE49-F238E27FC236}">
                <a16:creationId xmlns:a16="http://schemas.microsoft.com/office/drawing/2014/main" id="{8C165AC4-B14C-364A-F4BC-3D5353F53E2F}"/>
              </a:ext>
            </a:extLst>
          </p:cNvPr>
          <p:cNvSpPr txBox="1"/>
          <p:nvPr/>
        </p:nvSpPr>
        <p:spPr>
          <a:xfrm>
            <a:off x="5833014" y="4210681"/>
            <a:ext cx="5645458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E" sz="1600" dirty="0"/>
              <a:t>resultado = </a:t>
            </a:r>
            <a:r>
              <a:rPr lang="es-PE" sz="1600" dirty="0" err="1"/>
              <a:t>tk.Label</a:t>
            </a:r>
            <a:r>
              <a:rPr lang="es-PE" sz="1600" dirty="0"/>
              <a:t>(ventana, </a:t>
            </a:r>
            <a:r>
              <a:rPr lang="es-PE" sz="1600" dirty="0" err="1"/>
              <a:t>text</a:t>
            </a:r>
            <a:r>
              <a:rPr lang="es-PE" sz="1600" dirty="0"/>
              <a:t>="")</a:t>
            </a:r>
          </a:p>
          <a:p>
            <a:r>
              <a:rPr lang="es-PE" sz="1600" dirty="0" err="1"/>
              <a:t>resultado.pack</a:t>
            </a:r>
            <a:r>
              <a:rPr lang="es-PE" sz="1600" dirty="0"/>
              <a:t>()</a:t>
            </a:r>
          </a:p>
          <a:p>
            <a:r>
              <a:rPr lang="es-PE" sz="1600" dirty="0" err="1"/>
              <a:t>def</a:t>
            </a:r>
            <a:r>
              <a:rPr lang="es-PE" sz="1600" dirty="0"/>
              <a:t> registrar():</a:t>
            </a:r>
          </a:p>
          <a:p>
            <a:r>
              <a:rPr lang="es-PE" sz="1600" dirty="0"/>
              <a:t>    texto = </a:t>
            </a:r>
            <a:r>
              <a:rPr lang="es-PE" sz="1600" dirty="0" err="1"/>
              <a:t>nombre.get</a:t>
            </a:r>
            <a:r>
              <a:rPr lang="es-PE" sz="1600" dirty="0"/>
              <a:t>() + " vive en " + </a:t>
            </a:r>
            <a:r>
              <a:rPr lang="es-PE" sz="1600" dirty="0" err="1"/>
              <a:t>combo.get</a:t>
            </a:r>
            <a:r>
              <a:rPr lang="es-PE" sz="1600" dirty="0"/>
              <a:t>()</a:t>
            </a:r>
          </a:p>
          <a:p>
            <a:r>
              <a:rPr lang="es-PE" sz="1600" dirty="0"/>
              <a:t>    </a:t>
            </a:r>
            <a:r>
              <a:rPr lang="es-PE" sz="1600" dirty="0" err="1"/>
              <a:t>resultado.config</a:t>
            </a:r>
            <a:r>
              <a:rPr lang="es-PE" sz="1600" dirty="0"/>
              <a:t>(</a:t>
            </a:r>
            <a:r>
              <a:rPr lang="es-PE" sz="1600" dirty="0" err="1"/>
              <a:t>text</a:t>
            </a:r>
            <a:r>
              <a:rPr lang="es-PE" sz="1600" dirty="0"/>
              <a:t>=texto)</a:t>
            </a:r>
          </a:p>
          <a:p>
            <a:r>
              <a:rPr lang="es-PE" sz="1600" dirty="0" err="1"/>
              <a:t>tk.Button</a:t>
            </a:r>
            <a:r>
              <a:rPr lang="es-PE" sz="1600" dirty="0"/>
              <a:t>(ventana, </a:t>
            </a:r>
            <a:r>
              <a:rPr lang="es-PE" sz="1600" dirty="0" err="1"/>
              <a:t>text</a:t>
            </a:r>
            <a:r>
              <a:rPr lang="es-PE" sz="1600" dirty="0"/>
              <a:t>="Registrar", </a:t>
            </a:r>
            <a:r>
              <a:rPr lang="es-PE" sz="1600" dirty="0" err="1"/>
              <a:t>command</a:t>
            </a:r>
            <a:r>
              <a:rPr lang="es-PE" sz="1600" dirty="0"/>
              <a:t>=registrar).pack()</a:t>
            </a:r>
          </a:p>
          <a:p>
            <a:r>
              <a:rPr lang="es-PE" sz="1600" dirty="0" err="1"/>
              <a:t>ventana.mainloop</a:t>
            </a:r>
            <a:r>
              <a:rPr lang="es-PE" sz="1600" dirty="0"/>
              <a:t>()</a:t>
            </a:r>
          </a:p>
          <a:p>
            <a:endParaRPr lang="es-PE" sz="1600" dirty="0"/>
          </a:p>
        </p:txBody>
      </p:sp>
    </p:spTree>
    <p:extLst>
      <p:ext uri="{BB962C8B-B14F-4D97-AF65-F5344CB8AC3E}">
        <p14:creationId xmlns:p14="http://schemas.microsoft.com/office/powerpoint/2010/main" val="26077850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CB2B32-ECDC-E1C3-7B3E-97F3BB0B93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06727"/>
          </a:xfrm>
        </p:spPr>
        <p:txBody>
          <a:bodyPr/>
          <a:lstStyle/>
          <a:p>
            <a:r>
              <a:rPr lang="es-ES" b="1" dirty="0">
                <a:solidFill>
                  <a:srgbClr val="FF0000"/>
                </a:solidFill>
              </a:rPr>
              <a:t>Mostrar un mensaje de bienvenida</a:t>
            </a:r>
            <a:endParaRPr lang="es-PE" b="1" dirty="0">
              <a:solidFill>
                <a:srgbClr val="FF0000"/>
              </a:solidFill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794E1AB-A5C1-7DC7-EF7C-D1A4F30A87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8190390" cy="4351338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s-PE" dirty="0" err="1"/>
              <a:t>import</a:t>
            </a:r>
            <a:r>
              <a:rPr lang="es-PE" dirty="0"/>
              <a:t> </a:t>
            </a:r>
            <a:r>
              <a:rPr lang="es-PE" dirty="0" err="1"/>
              <a:t>tkinter</a:t>
            </a:r>
            <a:r>
              <a:rPr lang="es-PE" dirty="0"/>
              <a:t> as </a:t>
            </a:r>
            <a:r>
              <a:rPr lang="es-PE" dirty="0" err="1"/>
              <a:t>tk</a:t>
            </a:r>
            <a:br>
              <a:rPr lang="es-PE" dirty="0"/>
            </a:br>
            <a:r>
              <a:rPr lang="es-PE" dirty="0" err="1"/>
              <a:t>from</a:t>
            </a:r>
            <a:r>
              <a:rPr lang="es-PE" dirty="0"/>
              <a:t> </a:t>
            </a:r>
            <a:r>
              <a:rPr lang="es-PE" dirty="0" err="1"/>
              <a:t>tkinter</a:t>
            </a:r>
            <a:r>
              <a:rPr lang="es-PE" dirty="0"/>
              <a:t> </a:t>
            </a:r>
            <a:r>
              <a:rPr lang="es-PE" dirty="0" err="1"/>
              <a:t>import</a:t>
            </a:r>
            <a:r>
              <a:rPr lang="es-PE" dirty="0"/>
              <a:t> </a:t>
            </a:r>
            <a:r>
              <a:rPr lang="es-PE" dirty="0" err="1"/>
              <a:t>messagebox</a:t>
            </a:r>
            <a:br>
              <a:rPr lang="es-PE" dirty="0"/>
            </a:br>
            <a:br>
              <a:rPr lang="es-PE" dirty="0"/>
            </a:br>
            <a:r>
              <a:rPr lang="es-PE" dirty="0"/>
              <a:t>ventana = </a:t>
            </a:r>
            <a:r>
              <a:rPr lang="es-PE" dirty="0" err="1"/>
              <a:t>tk.Tk</a:t>
            </a:r>
            <a:r>
              <a:rPr lang="es-PE" dirty="0"/>
              <a:t>()</a:t>
            </a:r>
            <a:br>
              <a:rPr lang="es-PE" dirty="0"/>
            </a:br>
            <a:r>
              <a:rPr lang="es-PE" dirty="0" err="1"/>
              <a:t>ventana.title</a:t>
            </a:r>
            <a:r>
              <a:rPr lang="es-PE" dirty="0"/>
              <a:t>("Bienvenida")</a:t>
            </a:r>
            <a:br>
              <a:rPr lang="es-PE" dirty="0"/>
            </a:br>
            <a:r>
              <a:rPr lang="es-PE" dirty="0" err="1"/>
              <a:t>ventana.geometry</a:t>
            </a:r>
            <a:r>
              <a:rPr lang="es-PE" dirty="0"/>
              <a:t>("300x200")</a:t>
            </a:r>
            <a:br>
              <a:rPr lang="es-PE" dirty="0"/>
            </a:br>
            <a:br>
              <a:rPr lang="es-PE" dirty="0"/>
            </a:br>
            <a:r>
              <a:rPr lang="es-PE" dirty="0" err="1"/>
              <a:t>def</a:t>
            </a:r>
            <a:r>
              <a:rPr lang="es-PE" dirty="0"/>
              <a:t> mostrar():</a:t>
            </a:r>
            <a:br>
              <a:rPr lang="es-PE" dirty="0"/>
            </a:br>
            <a:r>
              <a:rPr lang="es-PE" dirty="0" err="1"/>
              <a:t>messagebox.showinfo</a:t>
            </a:r>
            <a:r>
              <a:rPr lang="es-PE" dirty="0"/>
              <a:t>("Mensaje", "Bienvenido al sistema")</a:t>
            </a:r>
            <a:br>
              <a:rPr lang="es-PE" dirty="0"/>
            </a:br>
            <a:br>
              <a:rPr lang="es-PE" dirty="0"/>
            </a:br>
            <a:r>
              <a:rPr lang="es-PE" dirty="0" err="1"/>
              <a:t>tk.Button</a:t>
            </a:r>
            <a:r>
              <a:rPr lang="es-PE" dirty="0"/>
              <a:t>(ventana, </a:t>
            </a:r>
            <a:r>
              <a:rPr lang="es-PE" dirty="0" err="1"/>
              <a:t>text</a:t>
            </a:r>
            <a:r>
              <a:rPr lang="es-PE" dirty="0"/>
              <a:t>="Mostrar mensaje", </a:t>
            </a:r>
            <a:r>
              <a:rPr lang="es-PE" dirty="0" err="1"/>
              <a:t>command</a:t>
            </a:r>
            <a:r>
              <a:rPr lang="es-PE" dirty="0"/>
              <a:t>=mostrar).pack(</a:t>
            </a:r>
            <a:r>
              <a:rPr lang="es-PE" dirty="0" err="1"/>
              <a:t>pady</a:t>
            </a:r>
            <a:r>
              <a:rPr lang="es-PE" dirty="0"/>
              <a:t>=50)</a:t>
            </a:r>
            <a:br>
              <a:rPr lang="es-PE" dirty="0"/>
            </a:br>
            <a:br>
              <a:rPr lang="es-PE" dirty="0"/>
            </a:br>
            <a:r>
              <a:rPr lang="es-PE" dirty="0" err="1"/>
              <a:t>ventana.mainloop</a:t>
            </a:r>
            <a:r>
              <a:rPr lang="es-PE" dirty="0"/>
              <a:t>()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CCED4F03-D243-5974-4C8A-67A72C3530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74541" y="1729804"/>
            <a:ext cx="2988271" cy="227149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6" name="Rectángulo 5">
            <a:extLst>
              <a:ext uri="{FF2B5EF4-FFF2-40B4-BE49-F238E27FC236}">
                <a16:creationId xmlns:a16="http://schemas.microsoft.com/office/drawing/2014/main" id="{E066A527-363C-4C35-7535-A27333A301BE}"/>
              </a:ext>
            </a:extLst>
          </p:cNvPr>
          <p:cNvSpPr/>
          <p:nvPr/>
        </p:nvSpPr>
        <p:spPr>
          <a:xfrm>
            <a:off x="0" y="6400800"/>
            <a:ext cx="12192000" cy="457200"/>
          </a:xfrm>
          <a:prstGeom prst="rect">
            <a:avLst/>
          </a:prstGeom>
          <a:solidFill>
            <a:srgbClr val="3673A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590AA73B-D29D-800C-9A09-FF7439FCFD8C}"/>
              </a:ext>
            </a:extLst>
          </p:cNvPr>
          <p:cNvSpPr/>
          <p:nvPr/>
        </p:nvSpPr>
        <p:spPr>
          <a:xfrm>
            <a:off x="1207008" y="6272784"/>
            <a:ext cx="10058400" cy="128016"/>
          </a:xfrm>
          <a:prstGeom prst="rect">
            <a:avLst/>
          </a:prstGeom>
          <a:solidFill>
            <a:srgbClr val="FFD34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pic>
        <p:nvPicPr>
          <p:cNvPr id="8" name="Picture 2" descr="Logotipo de Python, símbolo, significado, historia, PNG, marca">
            <a:extLst>
              <a:ext uri="{FF2B5EF4-FFF2-40B4-BE49-F238E27FC236}">
                <a16:creationId xmlns:a16="http://schemas.microsoft.com/office/drawing/2014/main" id="{DB49300E-3103-0662-F775-F305716AD5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20658" y="327414"/>
            <a:ext cx="1737196" cy="9771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5424883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D92E3DD-B37E-F647-C3F2-0A1C7D62DC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PE" b="1" dirty="0">
                <a:solidFill>
                  <a:srgbClr val="FF0000"/>
                </a:solidFill>
              </a:rPr>
              <a:t>Mostrar advertencia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018C11F-816F-3180-CD01-DB17B2602F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67668"/>
            <a:ext cx="10515600" cy="4351338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s-PE" dirty="0" err="1"/>
              <a:t>import</a:t>
            </a:r>
            <a:r>
              <a:rPr lang="es-PE" dirty="0"/>
              <a:t> </a:t>
            </a:r>
            <a:r>
              <a:rPr lang="es-PE" dirty="0" err="1"/>
              <a:t>tkinter</a:t>
            </a:r>
            <a:r>
              <a:rPr lang="es-PE" dirty="0"/>
              <a:t> as </a:t>
            </a:r>
            <a:r>
              <a:rPr lang="es-PE" dirty="0" err="1"/>
              <a:t>tk</a:t>
            </a:r>
            <a:br>
              <a:rPr lang="es-PE" dirty="0"/>
            </a:br>
            <a:r>
              <a:rPr lang="es-PE" dirty="0" err="1"/>
              <a:t>from</a:t>
            </a:r>
            <a:r>
              <a:rPr lang="es-PE" dirty="0"/>
              <a:t> </a:t>
            </a:r>
            <a:r>
              <a:rPr lang="es-PE" dirty="0" err="1"/>
              <a:t>tkinter</a:t>
            </a:r>
            <a:r>
              <a:rPr lang="es-PE" dirty="0"/>
              <a:t> </a:t>
            </a:r>
            <a:r>
              <a:rPr lang="es-PE" dirty="0" err="1"/>
              <a:t>import</a:t>
            </a:r>
            <a:r>
              <a:rPr lang="es-PE" dirty="0"/>
              <a:t> </a:t>
            </a:r>
            <a:r>
              <a:rPr lang="es-PE" dirty="0" err="1"/>
              <a:t>messagebox</a:t>
            </a:r>
            <a:br>
              <a:rPr lang="es-PE" dirty="0"/>
            </a:br>
            <a:br>
              <a:rPr lang="es-PE" dirty="0"/>
            </a:br>
            <a:r>
              <a:rPr lang="es-PE" dirty="0"/>
              <a:t>ventana = </a:t>
            </a:r>
            <a:r>
              <a:rPr lang="es-PE" dirty="0" err="1"/>
              <a:t>tk.Tk</a:t>
            </a:r>
            <a:r>
              <a:rPr lang="es-PE" dirty="0"/>
              <a:t>()</a:t>
            </a:r>
            <a:br>
              <a:rPr lang="es-PE" dirty="0"/>
            </a:br>
            <a:br>
              <a:rPr lang="es-PE" dirty="0"/>
            </a:br>
            <a:r>
              <a:rPr lang="es-PE" dirty="0" err="1"/>
              <a:t>def</a:t>
            </a:r>
            <a:r>
              <a:rPr lang="es-PE" dirty="0"/>
              <a:t> advertencia():</a:t>
            </a:r>
            <a:br>
              <a:rPr lang="es-PE" dirty="0"/>
            </a:br>
            <a:r>
              <a:rPr lang="es-PE" dirty="0" err="1"/>
              <a:t>messagebox.showwarning</a:t>
            </a:r>
            <a:r>
              <a:rPr lang="es-PE" dirty="0"/>
              <a:t>("Advertencia", "Debe ingresar todos los datos")</a:t>
            </a:r>
            <a:br>
              <a:rPr lang="es-PE" dirty="0"/>
            </a:br>
            <a:br>
              <a:rPr lang="es-PE" dirty="0"/>
            </a:br>
            <a:r>
              <a:rPr lang="es-PE" dirty="0" err="1"/>
              <a:t>tk.Button</a:t>
            </a:r>
            <a:r>
              <a:rPr lang="es-PE" dirty="0"/>
              <a:t>(ventana, </a:t>
            </a:r>
            <a:r>
              <a:rPr lang="es-PE" dirty="0" err="1"/>
              <a:t>text</a:t>
            </a:r>
            <a:r>
              <a:rPr lang="es-PE" dirty="0"/>
              <a:t>="Advertencia", </a:t>
            </a:r>
            <a:r>
              <a:rPr lang="es-PE" dirty="0" err="1"/>
              <a:t>command</a:t>
            </a:r>
            <a:r>
              <a:rPr lang="es-PE" dirty="0"/>
              <a:t>=advertencia).pack(</a:t>
            </a:r>
            <a:r>
              <a:rPr lang="es-PE" dirty="0" err="1"/>
              <a:t>pady</a:t>
            </a:r>
            <a:r>
              <a:rPr lang="es-PE" dirty="0"/>
              <a:t>=40)</a:t>
            </a:r>
            <a:br>
              <a:rPr lang="es-PE" dirty="0"/>
            </a:br>
            <a:br>
              <a:rPr lang="es-PE" dirty="0"/>
            </a:br>
            <a:r>
              <a:rPr lang="es-PE" dirty="0" err="1"/>
              <a:t>ventana.mainloop</a:t>
            </a:r>
            <a:r>
              <a:rPr lang="es-PE" dirty="0"/>
              <a:t>()</a:t>
            </a: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683BAD7B-67D1-2802-45AD-F3857BC7674C}"/>
              </a:ext>
            </a:extLst>
          </p:cNvPr>
          <p:cNvSpPr/>
          <p:nvPr/>
        </p:nvSpPr>
        <p:spPr>
          <a:xfrm>
            <a:off x="0" y="6400800"/>
            <a:ext cx="12192000" cy="457200"/>
          </a:xfrm>
          <a:prstGeom prst="rect">
            <a:avLst/>
          </a:prstGeom>
          <a:solidFill>
            <a:srgbClr val="3673A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BAB7123D-DE54-0288-9836-8F7595FBEA1B}"/>
              </a:ext>
            </a:extLst>
          </p:cNvPr>
          <p:cNvSpPr/>
          <p:nvPr/>
        </p:nvSpPr>
        <p:spPr>
          <a:xfrm>
            <a:off x="1207008" y="6272784"/>
            <a:ext cx="10058400" cy="128016"/>
          </a:xfrm>
          <a:prstGeom prst="rect">
            <a:avLst/>
          </a:prstGeom>
          <a:solidFill>
            <a:srgbClr val="FFD34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pic>
        <p:nvPicPr>
          <p:cNvPr id="6" name="Picture 2" descr="Logotipo de Python, símbolo, significado, historia, PNG, marca">
            <a:extLst>
              <a:ext uri="{FF2B5EF4-FFF2-40B4-BE49-F238E27FC236}">
                <a16:creationId xmlns:a16="http://schemas.microsoft.com/office/drawing/2014/main" id="{77066780-A759-2AA6-A7AA-E79D6A6094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20658" y="327414"/>
            <a:ext cx="1737196" cy="9771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63A828AC-6BC4-1DC1-9EA8-A5394857F1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72225" y="912206"/>
            <a:ext cx="3848433" cy="211092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02117847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CAA8A4D-A706-D7B6-A616-1328111459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PE" b="1" dirty="0">
                <a:solidFill>
                  <a:srgbClr val="FF0000"/>
                </a:solidFill>
              </a:rPr>
              <a:t>Mostrar error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C759DE6-D73C-7259-A84E-C4F0D88A9F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3912" y="1690688"/>
            <a:ext cx="10515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PE" dirty="0" err="1"/>
              <a:t>import</a:t>
            </a:r>
            <a:r>
              <a:rPr lang="es-PE" dirty="0"/>
              <a:t> </a:t>
            </a:r>
            <a:r>
              <a:rPr lang="es-PE" dirty="0" err="1"/>
              <a:t>tkinter</a:t>
            </a:r>
            <a:r>
              <a:rPr lang="es-PE" dirty="0"/>
              <a:t> as </a:t>
            </a:r>
            <a:r>
              <a:rPr lang="es-PE" dirty="0" err="1"/>
              <a:t>tk</a:t>
            </a:r>
            <a:endParaRPr lang="es-PE" dirty="0"/>
          </a:p>
          <a:p>
            <a:pPr marL="0" indent="0">
              <a:buNone/>
            </a:pPr>
            <a:r>
              <a:rPr lang="es-PE" dirty="0" err="1"/>
              <a:t>from</a:t>
            </a:r>
            <a:r>
              <a:rPr lang="es-PE" dirty="0"/>
              <a:t> </a:t>
            </a:r>
            <a:r>
              <a:rPr lang="es-PE" dirty="0" err="1"/>
              <a:t>tkinter</a:t>
            </a:r>
            <a:r>
              <a:rPr lang="es-PE" dirty="0"/>
              <a:t> </a:t>
            </a:r>
            <a:r>
              <a:rPr lang="es-PE" dirty="0" err="1"/>
              <a:t>import</a:t>
            </a:r>
            <a:r>
              <a:rPr lang="es-PE" dirty="0"/>
              <a:t> </a:t>
            </a:r>
            <a:r>
              <a:rPr lang="es-PE" dirty="0" err="1"/>
              <a:t>messagebox</a:t>
            </a:r>
            <a:endParaRPr lang="es-PE" dirty="0"/>
          </a:p>
          <a:p>
            <a:pPr marL="0" indent="0">
              <a:buNone/>
            </a:pPr>
            <a:r>
              <a:rPr lang="es-PE" dirty="0"/>
              <a:t>ventana = </a:t>
            </a:r>
            <a:r>
              <a:rPr lang="es-PE" dirty="0" err="1"/>
              <a:t>tk.Tk</a:t>
            </a:r>
            <a:r>
              <a:rPr lang="es-PE" dirty="0"/>
              <a:t>()</a:t>
            </a:r>
          </a:p>
          <a:p>
            <a:pPr marL="0" indent="0">
              <a:buNone/>
            </a:pPr>
            <a:r>
              <a:rPr lang="es-PE" dirty="0" err="1"/>
              <a:t>def</a:t>
            </a:r>
            <a:r>
              <a:rPr lang="es-PE" dirty="0"/>
              <a:t> error():</a:t>
            </a:r>
          </a:p>
          <a:p>
            <a:pPr marL="0" indent="0">
              <a:buNone/>
            </a:pPr>
            <a:r>
              <a:rPr lang="es-PE" dirty="0"/>
              <a:t>    </a:t>
            </a:r>
            <a:r>
              <a:rPr lang="es-PE" dirty="0" err="1"/>
              <a:t>messagebox.showerror</a:t>
            </a:r>
            <a:r>
              <a:rPr lang="es-PE" dirty="0"/>
              <a:t>("Error", "Usuario o contraseña incorrectos")</a:t>
            </a:r>
          </a:p>
          <a:p>
            <a:pPr marL="0" indent="0">
              <a:buNone/>
            </a:pPr>
            <a:r>
              <a:rPr lang="es-PE" dirty="0" err="1"/>
              <a:t>tk.Button</a:t>
            </a:r>
            <a:r>
              <a:rPr lang="es-PE" dirty="0"/>
              <a:t>(ventana, </a:t>
            </a:r>
            <a:r>
              <a:rPr lang="es-PE" dirty="0" err="1"/>
              <a:t>text</a:t>
            </a:r>
            <a:r>
              <a:rPr lang="es-PE" dirty="0"/>
              <a:t>="Mostrar error", </a:t>
            </a:r>
            <a:r>
              <a:rPr lang="es-PE" dirty="0" err="1"/>
              <a:t>command</a:t>
            </a:r>
            <a:r>
              <a:rPr lang="es-PE" dirty="0"/>
              <a:t>=error).pack(</a:t>
            </a:r>
            <a:r>
              <a:rPr lang="es-PE" dirty="0" err="1"/>
              <a:t>pady</a:t>
            </a:r>
            <a:r>
              <a:rPr lang="es-PE" dirty="0"/>
              <a:t>=40)</a:t>
            </a:r>
          </a:p>
          <a:p>
            <a:pPr marL="0" indent="0">
              <a:buNone/>
            </a:pPr>
            <a:r>
              <a:rPr lang="es-PE" dirty="0" err="1"/>
              <a:t>ventana.mainloop</a:t>
            </a:r>
            <a:r>
              <a:rPr lang="es-PE" dirty="0"/>
              <a:t>()</a:t>
            </a: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998A836C-1611-071A-F5CA-35918ED09009}"/>
              </a:ext>
            </a:extLst>
          </p:cNvPr>
          <p:cNvSpPr/>
          <p:nvPr/>
        </p:nvSpPr>
        <p:spPr>
          <a:xfrm>
            <a:off x="0" y="6400800"/>
            <a:ext cx="12192000" cy="457200"/>
          </a:xfrm>
          <a:prstGeom prst="rect">
            <a:avLst/>
          </a:prstGeom>
          <a:solidFill>
            <a:srgbClr val="3673A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EAAD92A8-C0F0-84C6-B93D-E7FEBB7D9EA5}"/>
              </a:ext>
            </a:extLst>
          </p:cNvPr>
          <p:cNvSpPr/>
          <p:nvPr/>
        </p:nvSpPr>
        <p:spPr>
          <a:xfrm>
            <a:off x="1207008" y="6272784"/>
            <a:ext cx="10058400" cy="128016"/>
          </a:xfrm>
          <a:prstGeom prst="rect">
            <a:avLst/>
          </a:prstGeom>
          <a:solidFill>
            <a:srgbClr val="FFD34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pic>
        <p:nvPicPr>
          <p:cNvPr id="6" name="Picture 2" descr="Logotipo de Python, símbolo, significado, historia, PNG, marca">
            <a:extLst>
              <a:ext uri="{FF2B5EF4-FFF2-40B4-BE49-F238E27FC236}">
                <a16:creationId xmlns:a16="http://schemas.microsoft.com/office/drawing/2014/main" id="{BAFBE082-2BF3-1F25-5934-544D49EB8B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20658" y="327414"/>
            <a:ext cx="1737196" cy="9771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031131CF-E6BF-472B-D801-9EB584DE9C9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36208" y="714812"/>
            <a:ext cx="4054191" cy="230143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87654965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23C7EDE-B35F-E21C-6E1A-D4693D121E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PE" b="1" dirty="0">
                <a:solidFill>
                  <a:srgbClr val="FF0000"/>
                </a:solidFill>
              </a:rPr>
              <a:t>Confirmar salida del programa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0502D2D-8147-1C75-0B95-BEF1EB84F6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68173"/>
            <a:ext cx="10515600" cy="4351338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s-PE" dirty="0" err="1"/>
              <a:t>import</a:t>
            </a:r>
            <a:r>
              <a:rPr lang="es-PE" dirty="0"/>
              <a:t> </a:t>
            </a:r>
            <a:r>
              <a:rPr lang="es-PE" dirty="0" err="1"/>
              <a:t>tkinter</a:t>
            </a:r>
            <a:r>
              <a:rPr lang="es-PE" dirty="0"/>
              <a:t> as </a:t>
            </a:r>
            <a:r>
              <a:rPr lang="es-PE" dirty="0" err="1"/>
              <a:t>tk</a:t>
            </a:r>
            <a:endParaRPr lang="es-PE" dirty="0"/>
          </a:p>
          <a:p>
            <a:pPr marL="0" indent="0">
              <a:buNone/>
            </a:pPr>
            <a:r>
              <a:rPr lang="es-PE" dirty="0" err="1"/>
              <a:t>from</a:t>
            </a:r>
            <a:r>
              <a:rPr lang="es-PE" dirty="0"/>
              <a:t> </a:t>
            </a:r>
            <a:r>
              <a:rPr lang="es-PE" dirty="0" err="1"/>
              <a:t>tkinter</a:t>
            </a:r>
            <a:r>
              <a:rPr lang="es-PE" dirty="0"/>
              <a:t> </a:t>
            </a:r>
            <a:r>
              <a:rPr lang="es-PE" dirty="0" err="1"/>
              <a:t>import</a:t>
            </a:r>
            <a:r>
              <a:rPr lang="es-PE" dirty="0"/>
              <a:t> </a:t>
            </a:r>
            <a:r>
              <a:rPr lang="es-PE" dirty="0" err="1"/>
              <a:t>messagebox</a:t>
            </a:r>
            <a:endParaRPr lang="es-PE" dirty="0"/>
          </a:p>
          <a:p>
            <a:pPr marL="0" indent="0">
              <a:buNone/>
            </a:pPr>
            <a:r>
              <a:rPr lang="es-PE" dirty="0"/>
              <a:t>ventana = </a:t>
            </a:r>
            <a:r>
              <a:rPr lang="es-PE" dirty="0" err="1"/>
              <a:t>tk.Tk</a:t>
            </a:r>
            <a:r>
              <a:rPr lang="es-PE" dirty="0"/>
              <a:t>()</a:t>
            </a:r>
          </a:p>
          <a:p>
            <a:pPr marL="0" indent="0">
              <a:buNone/>
            </a:pPr>
            <a:r>
              <a:rPr lang="es-PE" dirty="0" err="1"/>
              <a:t>def</a:t>
            </a:r>
            <a:r>
              <a:rPr lang="es-PE" dirty="0"/>
              <a:t> salir():</a:t>
            </a:r>
          </a:p>
          <a:p>
            <a:pPr marL="0" indent="0">
              <a:buNone/>
            </a:pPr>
            <a:r>
              <a:rPr lang="es-PE" dirty="0"/>
              <a:t>    respuesta = </a:t>
            </a:r>
            <a:r>
              <a:rPr lang="es-PE" dirty="0" err="1"/>
              <a:t>messagebox.askyesno</a:t>
            </a:r>
            <a:r>
              <a:rPr lang="es-PE" dirty="0"/>
              <a:t>("Salir", "¿Desea cerrar el programa?")</a:t>
            </a:r>
          </a:p>
          <a:p>
            <a:pPr marL="0" indent="0">
              <a:buNone/>
            </a:pPr>
            <a:r>
              <a:rPr lang="es-PE" dirty="0"/>
              <a:t>    </a:t>
            </a:r>
            <a:r>
              <a:rPr lang="es-PE" dirty="0" err="1"/>
              <a:t>if</a:t>
            </a:r>
            <a:r>
              <a:rPr lang="es-PE" dirty="0"/>
              <a:t> respuesta == True:</a:t>
            </a:r>
          </a:p>
          <a:p>
            <a:pPr marL="0" indent="0">
              <a:buNone/>
            </a:pPr>
            <a:r>
              <a:rPr lang="es-PE" dirty="0"/>
              <a:t>        </a:t>
            </a:r>
            <a:r>
              <a:rPr lang="es-PE" dirty="0" err="1"/>
              <a:t>ventana.destroy</a:t>
            </a:r>
            <a:r>
              <a:rPr lang="es-PE" dirty="0"/>
              <a:t>()</a:t>
            </a:r>
          </a:p>
          <a:p>
            <a:pPr marL="0" indent="0">
              <a:buNone/>
            </a:pPr>
            <a:r>
              <a:rPr lang="es-PE" dirty="0" err="1"/>
              <a:t>tk.Button</a:t>
            </a:r>
            <a:r>
              <a:rPr lang="es-PE" dirty="0"/>
              <a:t>(ventana, </a:t>
            </a:r>
            <a:r>
              <a:rPr lang="es-PE" dirty="0" err="1"/>
              <a:t>text</a:t>
            </a:r>
            <a:r>
              <a:rPr lang="es-PE" dirty="0"/>
              <a:t>="Salir", </a:t>
            </a:r>
            <a:r>
              <a:rPr lang="es-PE" dirty="0" err="1"/>
              <a:t>command</a:t>
            </a:r>
            <a:r>
              <a:rPr lang="es-PE" dirty="0"/>
              <a:t>=salir).pack(</a:t>
            </a:r>
            <a:r>
              <a:rPr lang="es-PE" dirty="0" err="1"/>
              <a:t>pady</a:t>
            </a:r>
            <a:r>
              <a:rPr lang="es-PE" dirty="0"/>
              <a:t>=50)</a:t>
            </a:r>
          </a:p>
          <a:p>
            <a:pPr marL="0" indent="0">
              <a:buNone/>
            </a:pPr>
            <a:r>
              <a:rPr lang="es-PE" dirty="0" err="1"/>
              <a:t>ventana.mainloop</a:t>
            </a:r>
            <a:r>
              <a:rPr lang="es-PE" dirty="0"/>
              <a:t>()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58501F0D-F432-32B2-7B90-1B6215C515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02740" y="607684"/>
            <a:ext cx="3286028" cy="212067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6" name="Rectángulo 5">
            <a:extLst>
              <a:ext uri="{FF2B5EF4-FFF2-40B4-BE49-F238E27FC236}">
                <a16:creationId xmlns:a16="http://schemas.microsoft.com/office/drawing/2014/main" id="{C08BF8E4-80D9-DBC5-CFC5-99F507C48FEF}"/>
              </a:ext>
            </a:extLst>
          </p:cNvPr>
          <p:cNvSpPr/>
          <p:nvPr/>
        </p:nvSpPr>
        <p:spPr>
          <a:xfrm>
            <a:off x="0" y="6400800"/>
            <a:ext cx="12192000" cy="457200"/>
          </a:xfrm>
          <a:prstGeom prst="rect">
            <a:avLst/>
          </a:prstGeom>
          <a:solidFill>
            <a:srgbClr val="3673A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E692839B-4C3F-2720-5DE9-15411552EB7C}"/>
              </a:ext>
            </a:extLst>
          </p:cNvPr>
          <p:cNvSpPr/>
          <p:nvPr/>
        </p:nvSpPr>
        <p:spPr>
          <a:xfrm>
            <a:off x="1207008" y="6272784"/>
            <a:ext cx="10058400" cy="128016"/>
          </a:xfrm>
          <a:prstGeom prst="rect">
            <a:avLst/>
          </a:prstGeom>
          <a:solidFill>
            <a:srgbClr val="FFD34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pic>
        <p:nvPicPr>
          <p:cNvPr id="8" name="Picture 2" descr="Logotipo de Python, símbolo, significado, historia, PNG, marca">
            <a:extLst>
              <a:ext uri="{FF2B5EF4-FFF2-40B4-BE49-F238E27FC236}">
                <a16:creationId xmlns:a16="http://schemas.microsoft.com/office/drawing/2014/main" id="{C02C3AA7-E822-0889-397B-84E1F87874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76269" y="5054966"/>
            <a:ext cx="1737196" cy="9771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435653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17161</TotalTime>
  <Words>880</Words>
  <Application>Microsoft Office PowerPoint</Application>
  <PresentationFormat>Panorámica</PresentationFormat>
  <Paragraphs>113</Paragraphs>
  <Slides>13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13</vt:i4>
      </vt:variant>
    </vt:vector>
  </HeadingPairs>
  <TitlesOfParts>
    <vt:vector size="18" baseType="lpstr">
      <vt:lpstr>Arial</vt:lpstr>
      <vt:lpstr>Arial Black</vt:lpstr>
      <vt:lpstr>Calibri</vt:lpstr>
      <vt:lpstr>Calibri Light</vt:lpstr>
      <vt:lpstr>Tema de Office</vt:lpstr>
      <vt:lpstr>ComboBox y MessageBox</vt:lpstr>
      <vt:lpstr>Presentación de PowerPoint</vt:lpstr>
      <vt:lpstr>Presentación de PowerPoint</vt:lpstr>
      <vt:lpstr>Presentación de PowerPoint</vt:lpstr>
      <vt:lpstr>Presentación de PowerPoint</vt:lpstr>
      <vt:lpstr>Selección de curso</vt:lpstr>
      <vt:lpstr>Seleccionar color</vt:lpstr>
      <vt:lpstr>Conversor de moneda</vt:lpstr>
      <vt:lpstr>Conversor de moneda</vt:lpstr>
      <vt:lpstr>Mostrar un mensaje de bienvenida</vt:lpstr>
      <vt:lpstr>Mostrar advertencia</vt:lpstr>
      <vt:lpstr>Mostrar error</vt:lpstr>
      <vt:lpstr>Confirmar salida del programa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Docente</dc:creator>
  <cp:lastModifiedBy>ARIANA HERVIAS SALAS</cp:lastModifiedBy>
  <cp:revision>25</cp:revision>
  <dcterms:created xsi:type="dcterms:W3CDTF">2024-08-29T17:11:47Z</dcterms:created>
  <dcterms:modified xsi:type="dcterms:W3CDTF">2026-04-14T04:05:34Z</dcterms:modified>
</cp:coreProperties>
</file>