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98" r:id="rId3"/>
    <p:sldId id="273" r:id="rId4"/>
    <p:sldId id="279" r:id="rId5"/>
    <p:sldId id="287" r:id="rId6"/>
    <p:sldId id="288" r:id="rId7"/>
    <p:sldId id="274" r:id="rId8"/>
    <p:sldId id="289" r:id="rId9"/>
    <p:sldId id="290" r:id="rId10"/>
    <p:sldId id="291" r:id="rId11"/>
    <p:sldId id="281" r:id="rId12"/>
    <p:sldId id="283" r:id="rId13"/>
    <p:sldId id="284" r:id="rId14"/>
    <p:sldId id="282" r:id="rId15"/>
    <p:sldId id="292" r:id="rId16"/>
    <p:sldId id="293" r:id="rId17"/>
    <p:sldId id="277" r:id="rId18"/>
    <p:sldId id="294" r:id="rId19"/>
    <p:sldId id="295" r:id="rId20"/>
    <p:sldId id="296" r:id="rId21"/>
    <p:sldId id="278" r:id="rId2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3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16E21-BC8F-AFD8-7130-D8951E23A6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22EB38-68B4-8DC5-5368-F1329875FE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6C393B-DEF0-0998-6A62-DC599106E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3B0A-B37B-444B-8FA1-50A2D1A381CB}" type="datetimeFigureOut">
              <a:rPr lang="es-PE" smtClean="0"/>
              <a:t>26/04/2026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6F2CBA-35EA-7B14-9171-DF98F2824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F19FAB-AD15-6A7A-F932-2F708704A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85D4-35EB-48CD-AD9F-CE3384E2F31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84666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33BEFA-45DE-D656-88C7-068FCA8B2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9B04EA-0198-4DB0-0781-B400DD24B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5F5238-02A9-4CEE-260B-E778F889C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3B0A-B37B-444B-8FA1-50A2D1A381CB}" type="datetimeFigureOut">
              <a:rPr lang="es-PE" smtClean="0"/>
              <a:t>26/04/2026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A98A3E-2984-C632-2B5F-93501A4B6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6F01DB-C7BA-3C83-05D4-D24947443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85D4-35EB-48CD-AD9F-CE3384E2F31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74978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502F1A-585E-A86D-BE97-63F1AB863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02124D-1639-DD59-81AE-A73508270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193772-8ED9-C814-AB9B-E2A40F0D4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3B0A-B37B-444B-8FA1-50A2D1A381CB}" type="datetimeFigureOut">
              <a:rPr lang="es-PE" smtClean="0"/>
              <a:t>26/04/2026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3441FF-FC35-5C4E-E224-BA515A3EF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803111-E3B6-C7C0-C5EE-39F28744B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85D4-35EB-48CD-AD9F-CE3384E2F31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0458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651AC6-DEB5-F4D2-E32D-19573922E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472399-23B9-7C02-0709-E7B5293312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1CFE138-98C9-B42F-CD39-6CBB7ECCD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F8A865-74CD-5454-91C3-28DAFFE48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3B0A-B37B-444B-8FA1-50A2D1A381CB}" type="datetimeFigureOut">
              <a:rPr lang="es-PE" smtClean="0"/>
              <a:t>26/04/2026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9D3B89-DB49-C21D-A523-7D99287C9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BFBD62-8C4F-1144-F28E-52DA86204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85D4-35EB-48CD-AD9F-CE3384E2F31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31296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718215-D90B-3434-8313-A10043FF8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0DA283-7663-1E94-BBD5-FCFECF64F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2715A1-0451-C44D-5BC7-F2D835B79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0A70699-F57E-9EE7-9945-93589E99C6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9053B4B-F2DF-C13C-AA4E-4F3ECFAC4F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508A409-3259-ABFC-4765-5AFE54E59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3B0A-B37B-444B-8FA1-50A2D1A381CB}" type="datetimeFigureOut">
              <a:rPr lang="es-PE" smtClean="0"/>
              <a:t>26/04/2026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013E78A-7783-1927-AB8D-4D7A748AC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7B2C271-2B70-3A90-6671-B7F933BC8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85D4-35EB-48CD-AD9F-CE3384E2F31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92536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9542F-A513-9422-C57A-9414E6043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B42859D-E128-57CC-9685-9A2FC55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3B0A-B37B-444B-8FA1-50A2D1A381CB}" type="datetimeFigureOut">
              <a:rPr lang="es-PE" smtClean="0"/>
              <a:t>26/04/2026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379ADD4-6916-E587-DA46-0EA55557D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E07C8DA-7546-D1DB-6E04-47328D878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85D4-35EB-48CD-AD9F-CE3384E2F31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62587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9515CF-F892-071B-E47E-B397D8529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3B0A-B37B-444B-8FA1-50A2D1A381CB}" type="datetimeFigureOut">
              <a:rPr lang="es-PE" smtClean="0"/>
              <a:t>26/04/2026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9F62B65-EE99-717F-8AFE-C6DBF3CBE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8931DA7-69A9-05F3-BD17-AD66A3DBE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85D4-35EB-48CD-AD9F-CE3384E2F31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39851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6F23F-57ED-4449-2399-EEDDF7395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95EA3D-D76B-C4F4-CFCE-A7713B853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6AE324-732B-DF12-8020-CDCA635E1F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D5475F4-2FA0-017B-9DC3-0718841F3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3B0A-B37B-444B-8FA1-50A2D1A381CB}" type="datetimeFigureOut">
              <a:rPr lang="es-PE" smtClean="0"/>
              <a:t>26/04/2026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D9C1CB-E791-6F70-BC49-9D4AF7192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BA445-1AE6-CDFF-C390-141B4DD04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85D4-35EB-48CD-AD9F-CE3384E2F31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56009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770792-54F6-0F24-1A12-F940C5841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A23160C-A239-4B14-91F1-A71B672E6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54B080-4D80-D638-21FB-4E4A0A7A4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CCA953-E78E-E06D-8E71-1509685D4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3B0A-B37B-444B-8FA1-50A2D1A381CB}" type="datetimeFigureOut">
              <a:rPr lang="es-PE" smtClean="0"/>
              <a:t>26/04/2026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A60B31-B18B-280D-701D-5935473B6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6B8618-5D1B-D950-2C1F-0F20C90A0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85D4-35EB-48CD-AD9F-CE3384E2F31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01992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0DF093-4370-91BD-5876-BCCCA803E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175211-C8D6-1003-051A-135B37B656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BDCA36-B8A3-895A-E491-C3A5E0C33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3B0A-B37B-444B-8FA1-50A2D1A381CB}" type="datetimeFigureOut">
              <a:rPr lang="es-PE" smtClean="0"/>
              <a:t>26/04/2026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96122D-5AAE-6C9D-9438-928FB3C3D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C07699-1AD6-440E-6E21-BE21008DA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85D4-35EB-48CD-AD9F-CE3384E2F31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7140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51175B-BC6E-3D97-9D03-2F45AF0CC3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16F1A0-A05E-D41B-9E87-4203000A7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4FEDE6-4176-EB8A-7118-8A53A5B0C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3B0A-B37B-444B-8FA1-50A2D1A381CB}" type="datetimeFigureOut">
              <a:rPr lang="es-PE" smtClean="0"/>
              <a:t>26/04/2026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8CD213-79BE-CB49-8348-7BDFE3B44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4DBDCC-69EE-DB9A-A556-51C34984E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585D4-35EB-48CD-AD9F-CE3384E2F31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59292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BCF5CEC-0A65-A32F-FB99-4D1AED8C3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BE2058-0AFD-4370-03F6-2BBBC704E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4D46DA-F352-1AA4-E77B-08ED3788F8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93B0A-B37B-444B-8FA1-50A2D1A381CB}" type="datetimeFigureOut">
              <a:rPr lang="es-PE" smtClean="0"/>
              <a:t>26/04/2026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90F946-CCEE-5AC4-3FAE-B824BBF9EA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58D930-33F1-44FD-8F2D-A7DC6065B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585D4-35EB-48CD-AD9F-CE3384E2F31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2635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D93A7582-0447-14C4-156F-6EFD69EE9638}"/>
              </a:ext>
            </a:extLst>
          </p:cNvPr>
          <p:cNvSpPr/>
          <p:nvPr/>
        </p:nvSpPr>
        <p:spPr>
          <a:xfrm>
            <a:off x="0" y="856210"/>
            <a:ext cx="12192000" cy="5037513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53DE197-77D5-FF95-F633-F56C371373A7}"/>
              </a:ext>
            </a:extLst>
          </p:cNvPr>
          <p:cNvSpPr/>
          <p:nvPr/>
        </p:nvSpPr>
        <p:spPr>
          <a:xfrm>
            <a:off x="798023" y="126724"/>
            <a:ext cx="10598726" cy="6604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9FEB8F6-BF9A-7FA0-1726-EC794D6E2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691" y="199415"/>
            <a:ext cx="6732617" cy="635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35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E1F94BC-C1BF-2B13-42E8-B5EE03406A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3DB8B02-F6B3-E8A3-0C41-90AB6ACB7D54}"/>
              </a:ext>
            </a:extLst>
          </p:cNvPr>
          <p:cNvSpPr/>
          <p:nvPr/>
        </p:nvSpPr>
        <p:spPr>
          <a:xfrm>
            <a:off x="2128058" y="2660073"/>
            <a:ext cx="10063942" cy="36498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0F7232-44B7-0030-C014-2D79B4ABA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8058" y="1445779"/>
            <a:ext cx="9534004" cy="1325563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Propósito de aprendizaje</a:t>
            </a:r>
            <a:endParaRPr lang="es-PE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5B120A-2EEC-7D4B-DAC7-30A9919A5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5382" y="3225339"/>
            <a:ext cx="8992984" cy="2477192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Que los estudiantes comprendan profundamente las necesidades, emociones y problemáticas de los usuarios mediante la aplicación de técnicas de empatía (observación, entrevistas, mapa de empatía y mapa de actores), con el fin de fundamentar soluciones innovadoras en proyectos de emprendimiento económico o social.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40152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91ABED5-BC13-D252-9912-7AEB23913F4E}"/>
              </a:ext>
            </a:extLst>
          </p:cNvPr>
          <p:cNvSpPr/>
          <p:nvPr/>
        </p:nvSpPr>
        <p:spPr>
          <a:xfrm>
            <a:off x="0" y="0"/>
            <a:ext cx="12192000" cy="2202873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2777365-DFDC-4127-660F-2760A0FA0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159"/>
            <a:ext cx="10515600" cy="1325563"/>
          </a:xfrm>
        </p:spPr>
        <p:txBody>
          <a:bodyPr>
            <a:normAutofit/>
          </a:bodyPr>
          <a:lstStyle/>
          <a:p>
            <a:r>
              <a:rPr lang="es-E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Empatizar</a:t>
            </a:r>
            <a:endParaRPr lang="es-PE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53DB43-04E3-20A9-BDA8-4FEE81184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884" y="2631945"/>
            <a:ext cx="10515600" cy="3023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Consiste en comprender al usuario </a:t>
            </a:r>
          </a:p>
          <a:p>
            <a:pPr marL="0" indent="0">
              <a:buNone/>
            </a:pPr>
            <a:r>
              <a:rPr lang="es-ES" dirty="0"/>
              <a:t>Implica: </a:t>
            </a:r>
          </a:p>
          <a:p>
            <a:pPr lvl="1"/>
            <a:r>
              <a:rPr lang="es-ES" dirty="0"/>
              <a:t>Observar </a:t>
            </a:r>
          </a:p>
          <a:p>
            <a:pPr lvl="1"/>
            <a:r>
              <a:rPr lang="es-ES" dirty="0"/>
              <a:t>Escuchar </a:t>
            </a:r>
          </a:p>
          <a:p>
            <a:pPr lvl="1"/>
            <a:r>
              <a:rPr lang="es-ES" dirty="0"/>
              <a:t>Sentir </a:t>
            </a:r>
          </a:p>
          <a:p>
            <a:pPr marL="0" indent="0">
              <a:buNone/>
            </a:pPr>
            <a:r>
              <a:rPr lang="es-ES" dirty="0"/>
              <a:t>📌 “Ponerse en el lugar del usuario”</a:t>
            </a:r>
          </a:p>
        </p:txBody>
      </p:sp>
    </p:spTree>
    <p:extLst>
      <p:ext uri="{BB962C8B-B14F-4D97-AF65-F5344CB8AC3E}">
        <p14:creationId xmlns:p14="http://schemas.microsoft.com/office/powerpoint/2010/main" val="3136494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F9E4592-3F9E-92C7-7DC4-20F8DC824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60" y="0"/>
            <a:ext cx="1155164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C3C2002-DACD-7AE8-E19B-48A562E1F43C}"/>
              </a:ext>
            </a:extLst>
          </p:cNvPr>
          <p:cNvSpPr/>
          <p:nvPr/>
        </p:nvSpPr>
        <p:spPr>
          <a:xfrm>
            <a:off x="0" y="0"/>
            <a:ext cx="748145" cy="6761018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80285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373736F-F9C4-E8DD-363F-D862712BAB8E}"/>
              </a:ext>
            </a:extLst>
          </p:cNvPr>
          <p:cNvSpPr/>
          <p:nvPr/>
        </p:nvSpPr>
        <p:spPr>
          <a:xfrm>
            <a:off x="0" y="0"/>
            <a:ext cx="12192000" cy="1753985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B28D74-99A2-591C-BC44-1992E43AD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819" y="1300941"/>
            <a:ext cx="10515600" cy="540962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IMPORTANCIA DE EMPATIZAR</a:t>
            </a:r>
            <a:b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E92A7E-2F76-58AE-175F-5D7D4AAF9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197" y="2425729"/>
            <a:ext cx="5853545" cy="2372302"/>
          </a:xfrm>
        </p:spPr>
        <p:txBody>
          <a:bodyPr/>
          <a:lstStyle/>
          <a:p>
            <a:r>
              <a:rPr lang="es-ES" dirty="0"/>
              <a:t>Permite conocer necesidades reales </a:t>
            </a:r>
          </a:p>
          <a:p>
            <a:r>
              <a:rPr lang="es-ES" dirty="0"/>
              <a:t>Evita suposiciones </a:t>
            </a:r>
          </a:p>
          <a:p>
            <a:r>
              <a:rPr lang="es-ES" dirty="0"/>
              <a:t>Genera soluciones efectivas </a:t>
            </a:r>
          </a:p>
          <a:p>
            <a:r>
              <a:rPr lang="es-ES" dirty="0"/>
              <a:t>Base de todo proyecto innovador</a:t>
            </a:r>
          </a:p>
          <a:p>
            <a:pPr marL="0" indent="0">
              <a:buNone/>
            </a:pP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110738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5DAE3F1-3B30-687D-4B71-570DE44D89E8}"/>
              </a:ext>
            </a:extLst>
          </p:cNvPr>
          <p:cNvSpPr/>
          <p:nvPr/>
        </p:nvSpPr>
        <p:spPr>
          <a:xfrm>
            <a:off x="0" y="2119745"/>
            <a:ext cx="12192000" cy="3316778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73E272-AFD3-B9C4-3AF9-7A3D04E71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883" y="1421477"/>
            <a:ext cx="10515600" cy="574213"/>
          </a:xfrm>
        </p:spPr>
        <p:txBody>
          <a:bodyPr>
            <a:normAutofit fontScale="90000"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¿CÓMO EMPATIZAMOS?</a:t>
            </a:r>
            <a:b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E1F381-217B-ABFC-8DF6-9428590D7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883" y="2579311"/>
            <a:ext cx="10515600" cy="2422179"/>
          </a:xfrm>
        </p:spPr>
        <p:txBody>
          <a:bodyPr>
            <a:normAutofit/>
          </a:bodyPr>
          <a:lstStyle/>
          <a:p>
            <a:r>
              <a:rPr lang="es-ES" sz="3200" dirty="0">
                <a:solidFill>
                  <a:schemeClr val="bg1"/>
                </a:solidFill>
              </a:rPr>
              <a:t>Entrevistas </a:t>
            </a:r>
          </a:p>
          <a:p>
            <a:r>
              <a:rPr lang="es-ES" sz="3200" dirty="0">
                <a:solidFill>
                  <a:schemeClr val="bg1"/>
                </a:solidFill>
              </a:rPr>
              <a:t>Observación directa </a:t>
            </a:r>
          </a:p>
          <a:p>
            <a:r>
              <a:rPr lang="es-ES" sz="3200" dirty="0">
                <a:solidFill>
                  <a:schemeClr val="bg1"/>
                </a:solidFill>
              </a:rPr>
              <a:t>Conversaciones </a:t>
            </a:r>
          </a:p>
          <a:p>
            <a:r>
              <a:rPr lang="es-ES" sz="3200" dirty="0">
                <a:solidFill>
                  <a:schemeClr val="bg1"/>
                </a:solidFill>
              </a:rPr>
              <a:t>Investigación del contexto</a:t>
            </a:r>
          </a:p>
          <a:p>
            <a:pPr marL="0" indent="0">
              <a:buNone/>
            </a:pPr>
            <a:endParaRPr lang="es-PE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64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6C3E71C-6965-17A3-9D0C-922C2CFD1607}"/>
              </a:ext>
            </a:extLst>
          </p:cNvPr>
          <p:cNvSpPr/>
          <p:nvPr/>
        </p:nvSpPr>
        <p:spPr>
          <a:xfrm>
            <a:off x="0" y="2161309"/>
            <a:ext cx="12192000" cy="3674630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8E8612-A944-9F60-0A01-3DC78E18D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6291"/>
            <a:ext cx="10515600" cy="2148465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s-ES" sz="3200" dirty="0">
                <a:solidFill>
                  <a:schemeClr val="bg1"/>
                </a:solidFill>
              </a:rPr>
              <a:t>Mapa de empatía</a:t>
            </a:r>
          </a:p>
          <a:p>
            <a:pPr marL="514350" indent="-514350">
              <a:buAutoNum type="arabicPeriod"/>
            </a:pPr>
            <a:r>
              <a:rPr lang="es-ES" sz="3200" dirty="0">
                <a:solidFill>
                  <a:schemeClr val="bg1"/>
                </a:solidFill>
              </a:rPr>
              <a:t>Mapa de Actores </a:t>
            </a:r>
          </a:p>
          <a:p>
            <a:pPr marL="514350" indent="-514350">
              <a:buAutoNum type="arabicPeriod"/>
            </a:pPr>
            <a:r>
              <a:rPr lang="es-ES" sz="3200" dirty="0">
                <a:solidFill>
                  <a:schemeClr val="bg1"/>
                </a:solidFill>
              </a:rPr>
              <a:t>Observación encubierta. </a:t>
            </a:r>
          </a:p>
          <a:p>
            <a:pPr marL="514350" indent="-514350">
              <a:buAutoNum type="arabicPeriod"/>
            </a:pPr>
            <a:r>
              <a:rPr lang="es-ES" sz="3200" dirty="0" err="1">
                <a:solidFill>
                  <a:schemeClr val="bg1"/>
                </a:solidFill>
              </a:rPr>
              <a:t>Post-it</a:t>
            </a:r>
            <a:r>
              <a:rPr lang="es-ES" sz="3200" dirty="0">
                <a:solidFill>
                  <a:schemeClr val="bg1"/>
                </a:solidFill>
              </a:rPr>
              <a:t> (lo que sabemos y no sabemos) </a:t>
            </a:r>
          </a:p>
          <a:p>
            <a:pPr marL="514350" indent="-514350">
              <a:buAutoNum type="arabicPeriod"/>
            </a:pPr>
            <a:r>
              <a:rPr lang="es-ES" sz="3200" dirty="0">
                <a:solidFill>
                  <a:schemeClr val="bg1"/>
                </a:solidFill>
              </a:rPr>
              <a:t>Entrevistas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E89957-14CE-0114-51D3-C0C10CC73C5C}"/>
              </a:ext>
            </a:extLst>
          </p:cNvPr>
          <p:cNvSpPr txBox="1"/>
          <p:nvPr/>
        </p:nvSpPr>
        <p:spPr>
          <a:xfrm>
            <a:off x="858982" y="1022061"/>
            <a:ext cx="44534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/>
              <a:t>Técnicas utilizadas</a:t>
            </a:r>
            <a:endParaRPr lang="es-PE" sz="4400" b="1" dirty="0"/>
          </a:p>
        </p:txBody>
      </p:sp>
    </p:spTree>
    <p:extLst>
      <p:ext uri="{BB962C8B-B14F-4D97-AF65-F5344CB8AC3E}">
        <p14:creationId xmlns:p14="http://schemas.microsoft.com/office/powerpoint/2010/main" val="2810443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BFBA3FD-D42A-F012-48F0-EAE752DA0C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B4F026-3D0A-D903-01A4-2C7AC5D5B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8174" y="2667751"/>
            <a:ext cx="7588135" cy="1325563"/>
          </a:xfrm>
        </p:spPr>
        <p:txBody>
          <a:bodyPr>
            <a:normAutofit/>
          </a:bodyPr>
          <a:lstStyle/>
          <a:p>
            <a:pPr algn="r"/>
            <a:r>
              <a:rPr lang="es-ES" sz="5400" dirty="0">
                <a:solidFill>
                  <a:schemeClr val="bg1"/>
                </a:solidFill>
                <a:latin typeface="Arial Black" panose="020B0A04020102020204" pitchFamily="34" charset="0"/>
              </a:rPr>
              <a:t>MAPA DE EMPATIA</a:t>
            </a:r>
            <a:endParaRPr lang="es-PE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48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0B35A2B-EFCC-FCD2-BC2F-254624C2E088}"/>
              </a:ext>
            </a:extLst>
          </p:cNvPr>
          <p:cNvSpPr/>
          <p:nvPr/>
        </p:nvSpPr>
        <p:spPr>
          <a:xfrm>
            <a:off x="0" y="0"/>
            <a:ext cx="12192000" cy="1753985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357F5D-984F-07EB-5757-47585E220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45" y="876992"/>
            <a:ext cx="10515600" cy="732127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Arial "/>
              </a:rPr>
              <a:t>¿QUÉ ES EL MAPA DE EMPATÍA?</a:t>
            </a:r>
            <a:endParaRPr lang="es-PE" sz="3600" dirty="0">
              <a:solidFill>
                <a:schemeClr val="bg1"/>
              </a:solidFill>
              <a:latin typeface="Arial 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D7F463-6E1B-870C-6CE9-85CB0BA70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015" y="2931218"/>
            <a:ext cx="7873538" cy="2239299"/>
          </a:xfrm>
        </p:spPr>
        <p:txBody>
          <a:bodyPr>
            <a:normAutofit lnSpcReduction="10000"/>
          </a:bodyPr>
          <a:lstStyle/>
          <a:p>
            <a:r>
              <a:rPr lang="es-ES" sz="3600" dirty="0"/>
              <a:t>Herramienta visual </a:t>
            </a:r>
          </a:p>
          <a:p>
            <a:r>
              <a:rPr lang="es-ES" sz="3600" dirty="0"/>
              <a:t>Permite comprender al usuario </a:t>
            </a:r>
          </a:p>
          <a:p>
            <a:r>
              <a:rPr lang="es-ES" sz="3600" dirty="0"/>
              <a:t>Analiza pensamientos, emociones y acciones</a:t>
            </a:r>
          </a:p>
          <a:p>
            <a:pPr marL="0" indent="0">
              <a:buNone/>
            </a:pPr>
            <a:endParaRPr lang="es-PE" sz="3600" dirty="0"/>
          </a:p>
        </p:txBody>
      </p:sp>
    </p:spTree>
    <p:extLst>
      <p:ext uri="{BB962C8B-B14F-4D97-AF65-F5344CB8AC3E}">
        <p14:creationId xmlns:p14="http://schemas.microsoft.com/office/powerpoint/2010/main" val="3211075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A52D3D9-7BE7-9B71-F08F-3A24A5EF1A09}"/>
              </a:ext>
            </a:extLst>
          </p:cNvPr>
          <p:cNvSpPr/>
          <p:nvPr/>
        </p:nvSpPr>
        <p:spPr>
          <a:xfrm>
            <a:off x="0" y="1762298"/>
            <a:ext cx="12192000" cy="4264834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E65F81E-3E39-EE2F-127B-5E495D0CC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82" y="1268990"/>
            <a:ext cx="10515600" cy="696970"/>
          </a:xfrm>
        </p:spPr>
        <p:txBody>
          <a:bodyPr>
            <a:normAutofit fontScale="90000"/>
          </a:bodyPr>
          <a:lstStyle/>
          <a:p>
            <a:r>
              <a:rPr lang="es-ES" b="1" dirty="0">
                <a:latin typeface="Arial "/>
              </a:rPr>
              <a:t>ESTRUCTURA DEL MAPA DE EMPATÍA</a:t>
            </a:r>
            <a:br>
              <a:rPr lang="es-ES" b="1" dirty="0">
                <a:latin typeface="Arial "/>
              </a:rPr>
            </a:br>
            <a:endParaRPr lang="es-PE" dirty="0">
              <a:latin typeface="Arial 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EA8503-38F8-29A3-0858-7407C64DB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9621"/>
            <a:ext cx="10515600" cy="3952327"/>
          </a:xfrm>
        </p:spPr>
        <p:txBody>
          <a:bodyPr/>
          <a:lstStyle/>
          <a:p>
            <a:pPr marL="0" indent="0">
              <a:buNone/>
            </a:pPr>
            <a:r>
              <a:rPr lang="es-ES" dirty="0">
                <a:solidFill>
                  <a:schemeClr val="bg1"/>
                </a:solidFill>
              </a:rPr>
              <a:t>Se divide en 6 partes:</a:t>
            </a:r>
          </a:p>
          <a:p>
            <a:r>
              <a:rPr lang="es-ES" dirty="0">
                <a:solidFill>
                  <a:schemeClr val="bg1"/>
                </a:solidFill>
              </a:rPr>
              <a:t>¿Qué piensa y siente? </a:t>
            </a:r>
          </a:p>
          <a:p>
            <a:r>
              <a:rPr lang="es-ES" dirty="0">
                <a:solidFill>
                  <a:schemeClr val="bg1"/>
                </a:solidFill>
              </a:rPr>
              <a:t>¿Qué ve? </a:t>
            </a:r>
          </a:p>
          <a:p>
            <a:r>
              <a:rPr lang="es-ES" dirty="0">
                <a:solidFill>
                  <a:schemeClr val="bg1"/>
                </a:solidFill>
              </a:rPr>
              <a:t>¿Qué oye? </a:t>
            </a:r>
          </a:p>
          <a:p>
            <a:r>
              <a:rPr lang="es-ES" dirty="0">
                <a:solidFill>
                  <a:schemeClr val="bg1"/>
                </a:solidFill>
              </a:rPr>
              <a:t>¿Qué dice y hace? </a:t>
            </a:r>
          </a:p>
          <a:p>
            <a:r>
              <a:rPr lang="es-ES" dirty="0">
                <a:solidFill>
                  <a:schemeClr val="bg1"/>
                </a:solidFill>
              </a:rPr>
              <a:t>Esfuerzos (miedos) </a:t>
            </a:r>
          </a:p>
          <a:p>
            <a:r>
              <a:rPr lang="es-ES" dirty="0">
                <a:solidFill>
                  <a:schemeClr val="bg1"/>
                </a:solidFill>
              </a:rPr>
              <a:t>Resultados (necesidades)</a:t>
            </a:r>
          </a:p>
          <a:p>
            <a:pPr marL="0" indent="0">
              <a:buNone/>
            </a:pPr>
            <a:endParaRPr lang="es-P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731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CE7774A-FECF-CA58-4975-2AD8C92EF915}"/>
              </a:ext>
            </a:extLst>
          </p:cNvPr>
          <p:cNvSpPr/>
          <p:nvPr/>
        </p:nvSpPr>
        <p:spPr>
          <a:xfrm>
            <a:off x="0" y="4017819"/>
            <a:ext cx="12192000" cy="2840181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85E2C00-0683-C15E-F093-27DA9810D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25" y="249642"/>
            <a:ext cx="11247119" cy="549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5FBD56-EFAA-8D9B-C1B9-35CC3A14C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9823" y="5957254"/>
            <a:ext cx="4182686" cy="687820"/>
          </a:xfrm>
        </p:spPr>
        <p:txBody>
          <a:bodyPr>
            <a:no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Mapa de empatía</a:t>
            </a:r>
            <a:endParaRPr lang="es-P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977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C52314-9469-7D9F-2612-9E9132E9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95" y="1316203"/>
            <a:ext cx="10515600" cy="778605"/>
          </a:xfrm>
        </p:spPr>
        <p:txBody>
          <a:bodyPr>
            <a:normAutofit fontScale="90000"/>
          </a:bodyPr>
          <a:lstStyle/>
          <a:p>
            <a:r>
              <a:rPr lang="es-ES" b="1" i="0" dirty="0">
                <a:solidFill>
                  <a:srgbClr val="000000"/>
                </a:solidFill>
                <a:effectLst/>
                <a:latin typeface="Arial "/>
              </a:rPr>
              <a:t>¿</a:t>
            </a:r>
            <a:r>
              <a:rPr lang="es-ES" b="1" dirty="0">
                <a:latin typeface="Arial "/>
              </a:rPr>
              <a:t>CÓMO HACER UN MAPA DE EMPATÍA?</a:t>
            </a:r>
            <a:br>
              <a:rPr lang="es-ES" b="1" dirty="0">
                <a:latin typeface="Arial "/>
              </a:rPr>
            </a:br>
            <a:endParaRPr lang="es-PE" b="1" dirty="0">
              <a:latin typeface="Arial 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18CE240-8C88-0591-3510-5E30BAB1A65A}"/>
              </a:ext>
            </a:extLst>
          </p:cNvPr>
          <p:cNvSpPr/>
          <p:nvPr/>
        </p:nvSpPr>
        <p:spPr>
          <a:xfrm>
            <a:off x="0" y="6259232"/>
            <a:ext cx="12192000" cy="546100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2904F4D-5F95-ECF3-DE90-E4845C73D9CB}"/>
              </a:ext>
            </a:extLst>
          </p:cNvPr>
          <p:cNvSpPr txBox="1"/>
          <p:nvPr/>
        </p:nvSpPr>
        <p:spPr>
          <a:xfrm>
            <a:off x="838200" y="2456795"/>
            <a:ext cx="456507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PASOS:</a:t>
            </a:r>
          </a:p>
          <a:p>
            <a:r>
              <a:rPr lang="es-ES" sz="2400" dirty="0"/>
              <a:t>Definir el usuario </a:t>
            </a:r>
          </a:p>
          <a:p>
            <a:r>
              <a:rPr lang="es-ES" sz="2400" dirty="0"/>
              <a:t>Recoger información (entrevista) </a:t>
            </a:r>
          </a:p>
          <a:p>
            <a:r>
              <a:rPr lang="es-ES" sz="2400" dirty="0"/>
              <a:t>Completar cada sección </a:t>
            </a:r>
          </a:p>
          <a:p>
            <a:r>
              <a:rPr lang="es-ES" sz="2400" dirty="0"/>
              <a:t>Identificar patrones</a:t>
            </a:r>
          </a:p>
          <a:p>
            <a:pPr algn="just"/>
            <a:endParaRPr lang="es-PE" sz="2600" dirty="0"/>
          </a:p>
        </p:txBody>
      </p:sp>
    </p:spTree>
    <p:extLst>
      <p:ext uri="{BB962C8B-B14F-4D97-AF65-F5344CB8AC3E}">
        <p14:creationId xmlns:p14="http://schemas.microsoft.com/office/powerpoint/2010/main" val="3995766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DBABAB-7242-89E8-E03A-2B927F34C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673" y="1589508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s-ES" sz="3600" b="1" i="0" dirty="0">
              <a:solidFill>
                <a:srgbClr val="333333"/>
              </a:solidFill>
              <a:effectLst/>
              <a:latin typeface="Montserrat" panose="00000500000000000000" pitchFamily="50" charset="0"/>
            </a:endParaRPr>
          </a:p>
          <a:p>
            <a:r>
              <a:rPr lang="es-ES" sz="8000" dirty="0"/>
              <a:t>Usuario: Agricultor (caso EPT)</a:t>
            </a:r>
          </a:p>
          <a:p>
            <a:r>
              <a:rPr lang="es-ES" sz="8000" dirty="0"/>
              <a:t>Piensa: “No tengo suficiente agua” </a:t>
            </a:r>
          </a:p>
          <a:p>
            <a:r>
              <a:rPr lang="es-ES" sz="8000" dirty="0"/>
              <a:t>Siente: Preocupación </a:t>
            </a:r>
          </a:p>
          <a:p>
            <a:r>
              <a:rPr lang="es-ES" sz="8000" dirty="0"/>
              <a:t>Dice: “Las lluvias no alcanzan” </a:t>
            </a:r>
          </a:p>
          <a:p>
            <a:r>
              <a:rPr lang="es-ES" sz="8000" dirty="0"/>
              <a:t>Hace: Usa métodos tradicionales </a:t>
            </a:r>
          </a:p>
          <a:p>
            <a:pPr marL="0" indent="0">
              <a:buNone/>
            </a:pPr>
            <a:endParaRPr lang="es-PE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CF00FAB-316B-2B28-C849-2C38773725CC}"/>
              </a:ext>
            </a:extLst>
          </p:cNvPr>
          <p:cNvSpPr txBox="1"/>
          <p:nvPr/>
        </p:nvSpPr>
        <p:spPr>
          <a:xfrm flipH="1">
            <a:off x="946672" y="760888"/>
            <a:ext cx="946086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EJEMPLO CONTEXTUALIZADO</a:t>
            </a:r>
          </a:p>
          <a:p>
            <a:endParaRPr lang="es-PE" sz="9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DFB00E7-72D3-1AAF-ABFF-2D14082EC691}"/>
              </a:ext>
            </a:extLst>
          </p:cNvPr>
          <p:cNvSpPr/>
          <p:nvPr/>
        </p:nvSpPr>
        <p:spPr>
          <a:xfrm>
            <a:off x="0" y="6259232"/>
            <a:ext cx="12192000" cy="546100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59857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Mapa de Empatía: qué es y cómo hacerlo en 6 pasos + ejemplos">
            <a:extLst>
              <a:ext uri="{FF2B5EF4-FFF2-40B4-BE49-F238E27FC236}">
                <a16:creationId xmlns:a16="http://schemas.microsoft.com/office/drawing/2014/main" id="{2D7FC034-3A5C-20E7-98A9-306403455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183" y="156448"/>
            <a:ext cx="9258300" cy="654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D992D3B-FCDC-7A46-F0AB-A27B2DBA17D3}"/>
              </a:ext>
            </a:extLst>
          </p:cNvPr>
          <p:cNvSpPr/>
          <p:nvPr/>
        </p:nvSpPr>
        <p:spPr>
          <a:xfrm>
            <a:off x="0" y="6562165"/>
            <a:ext cx="12192000" cy="295835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5724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F32EBB-5DB3-E9CE-BB68-D8B209B72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883" y="1129896"/>
            <a:ext cx="10515600" cy="457835"/>
          </a:xfrm>
        </p:spPr>
        <p:txBody>
          <a:bodyPr>
            <a:normAutofit fontScale="90000"/>
          </a:bodyPr>
          <a:lstStyle/>
          <a:p>
            <a:r>
              <a:rPr lang="es-ES" b="1" dirty="0">
                <a:latin typeface="Arial "/>
              </a:rPr>
              <a:t>IMPORTANCIA DEL MAPA DE EMPATÍA</a:t>
            </a:r>
            <a:br>
              <a:rPr lang="es-ES" b="1" dirty="0">
                <a:latin typeface="Arial "/>
              </a:rPr>
            </a:br>
            <a:endParaRPr lang="es-PE" dirty="0">
              <a:latin typeface="Arial 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43B3D8-45EC-0B54-D14C-BC8254E49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49" y="2415829"/>
            <a:ext cx="7200207" cy="2397240"/>
          </a:xfrm>
        </p:spPr>
        <p:txBody>
          <a:bodyPr>
            <a:normAutofit/>
          </a:bodyPr>
          <a:lstStyle/>
          <a:p>
            <a:r>
              <a:rPr lang="es-ES" sz="3600" dirty="0"/>
              <a:t>Identifica necesidades ocultas </a:t>
            </a:r>
          </a:p>
          <a:p>
            <a:r>
              <a:rPr lang="es-ES" sz="3600" dirty="0"/>
              <a:t>Permite comprender emociones </a:t>
            </a:r>
          </a:p>
          <a:p>
            <a:r>
              <a:rPr lang="es-ES" sz="3600" dirty="0"/>
              <a:t>Mejora la calidad de soluciones</a:t>
            </a:r>
          </a:p>
          <a:p>
            <a:pPr marL="0" indent="0">
              <a:buNone/>
            </a:pPr>
            <a:endParaRPr lang="es-PE" sz="36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434D3CE-52E6-F49C-8E23-0944AC9FE882}"/>
              </a:ext>
            </a:extLst>
          </p:cNvPr>
          <p:cNvSpPr/>
          <p:nvPr/>
        </p:nvSpPr>
        <p:spPr>
          <a:xfrm>
            <a:off x="0" y="5329021"/>
            <a:ext cx="12192000" cy="1528979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37673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8CE03-4659-B877-0000-A6D11FBEE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5B50009-4BA0-91C7-C29B-A285D8F4B6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EB82274-E62F-726A-EEF2-AD2924358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8174" y="2667751"/>
            <a:ext cx="7588135" cy="1325563"/>
          </a:xfrm>
        </p:spPr>
        <p:txBody>
          <a:bodyPr>
            <a:normAutofit/>
          </a:bodyPr>
          <a:lstStyle/>
          <a:p>
            <a:pPr algn="r"/>
            <a:r>
              <a:rPr lang="es-ES" sz="5400" dirty="0">
                <a:solidFill>
                  <a:schemeClr val="bg1"/>
                </a:solidFill>
                <a:latin typeface="Arial Black" panose="020B0A04020102020204" pitchFamily="34" charset="0"/>
              </a:rPr>
              <a:t>MAPA DE ACTORES</a:t>
            </a:r>
            <a:endParaRPr lang="es-PE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736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6EB9F-6A78-1A82-BE0A-77596C63F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7078"/>
            <a:ext cx="8879378" cy="1325563"/>
          </a:xfrm>
        </p:spPr>
        <p:txBody>
          <a:bodyPr>
            <a:noAutofit/>
          </a:bodyPr>
          <a:lstStyle/>
          <a:p>
            <a:r>
              <a:rPr lang="es-ES" sz="4000" b="1" dirty="0">
                <a:latin typeface="Arial "/>
              </a:rPr>
              <a:t>¿QUÉ ES EL MAPA DE ACTORES?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3EA92CA-47DC-3163-131E-62A2F2A915F9}"/>
              </a:ext>
            </a:extLst>
          </p:cNvPr>
          <p:cNvSpPr txBox="1"/>
          <p:nvPr/>
        </p:nvSpPr>
        <p:spPr>
          <a:xfrm>
            <a:off x="1021080" y="1992344"/>
            <a:ext cx="88184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000" dirty="0"/>
              <a:t>Identifica personas involucradas en el problema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000" dirty="0"/>
              <a:t>Analiza relaciones e influencias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000" dirty="0"/>
              <a:t>Permite ver el sistema completo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09768AB-407F-CB2B-25D7-5A8DB1A3953F}"/>
              </a:ext>
            </a:extLst>
          </p:cNvPr>
          <p:cNvSpPr/>
          <p:nvPr/>
        </p:nvSpPr>
        <p:spPr>
          <a:xfrm>
            <a:off x="0" y="5329021"/>
            <a:ext cx="12192000" cy="1528979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21231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1BD2040-6854-50A5-A448-B251FD495657}"/>
              </a:ext>
            </a:extLst>
          </p:cNvPr>
          <p:cNvSpPr/>
          <p:nvPr/>
        </p:nvSpPr>
        <p:spPr>
          <a:xfrm>
            <a:off x="0" y="0"/>
            <a:ext cx="12192000" cy="2643447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109ED2-C388-D9CA-64DA-BB5F61060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390" y="2003366"/>
            <a:ext cx="10515600" cy="452092"/>
          </a:xfrm>
        </p:spPr>
        <p:txBody>
          <a:bodyPr>
            <a:noAutofit/>
          </a:bodyPr>
          <a:lstStyle/>
          <a:p>
            <a:r>
              <a:rPr lang="es-P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DE ACTORES</a:t>
            </a:r>
            <a:br>
              <a:rPr lang="es-P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F1A5F5-9800-708C-0119-8EDE600F0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390" y="3004099"/>
            <a:ext cx="10515600" cy="2050040"/>
          </a:xfrm>
        </p:spPr>
        <p:txBody>
          <a:bodyPr>
            <a:normAutofit/>
          </a:bodyPr>
          <a:lstStyle/>
          <a:p>
            <a:r>
              <a:rPr lang="es-PE" sz="3600" dirty="0"/>
              <a:t>Actores principales (usuario) </a:t>
            </a:r>
          </a:p>
          <a:p>
            <a:r>
              <a:rPr lang="es-PE" sz="3600" dirty="0"/>
              <a:t>Actores secundarios (familia, docentes, clientes) </a:t>
            </a:r>
          </a:p>
          <a:p>
            <a:r>
              <a:rPr lang="es-PE" sz="3600" dirty="0"/>
              <a:t>Actores indirectos (instituciones, comunidad)</a:t>
            </a:r>
          </a:p>
          <a:p>
            <a:pPr marL="0" indent="0">
              <a:buNone/>
            </a:pPr>
            <a:endParaRPr lang="es-PE" sz="3600" dirty="0"/>
          </a:p>
        </p:txBody>
      </p:sp>
    </p:spTree>
    <p:extLst>
      <p:ext uri="{BB962C8B-B14F-4D97-AF65-F5344CB8AC3E}">
        <p14:creationId xmlns:p14="http://schemas.microsoft.com/office/powerpoint/2010/main" val="2705633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ACD0E7-84E3-F0F6-35EE-A89315298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727017"/>
          </a:xfrm>
        </p:spPr>
        <p:txBody>
          <a:bodyPr>
            <a:normAutofit/>
          </a:bodyPr>
          <a:lstStyle/>
          <a:p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¿CÓMO HACER UN MAPA DE ACTORES?</a:t>
            </a:r>
            <a:endParaRPr lang="es-PE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E29CE2-39FC-2AB8-43A1-8852AB532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b="1" dirty="0"/>
              <a:t>PASOS:</a:t>
            </a:r>
          </a:p>
          <a:p>
            <a:r>
              <a:rPr lang="es-ES" sz="3200" dirty="0"/>
              <a:t>Definir el problema </a:t>
            </a:r>
          </a:p>
          <a:p>
            <a:r>
              <a:rPr lang="es-ES" sz="3200" dirty="0"/>
              <a:t>Identificar actores </a:t>
            </a:r>
          </a:p>
          <a:p>
            <a:r>
              <a:rPr lang="es-ES" sz="3200" dirty="0"/>
              <a:t>Clasificar (directos/indirectos) </a:t>
            </a:r>
          </a:p>
          <a:p>
            <a:r>
              <a:rPr lang="es-ES" sz="3200" dirty="0"/>
              <a:t>Dibujar relaciones </a:t>
            </a:r>
          </a:p>
          <a:p>
            <a:r>
              <a:rPr lang="es-ES" sz="3200" dirty="0"/>
              <a:t>Analizar influencia</a:t>
            </a:r>
          </a:p>
          <a:p>
            <a:pPr marL="0" indent="0">
              <a:buNone/>
            </a:pPr>
            <a:endParaRPr lang="es-PE" sz="3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8B743A0-44FE-9247-8D3C-3178F5E493AE}"/>
              </a:ext>
            </a:extLst>
          </p:cNvPr>
          <p:cNvSpPr/>
          <p:nvPr/>
        </p:nvSpPr>
        <p:spPr>
          <a:xfrm>
            <a:off x="0" y="5561215"/>
            <a:ext cx="12192000" cy="1296785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0645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DC2D53-8CA4-E2D8-E378-B3DDD0D9D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163" y="681037"/>
            <a:ext cx="9882447" cy="740468"/>
          </a:xfrm>
        </p:spPr>
        <p:txBody>
          <a:bodyPr/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EJEMPLO Y CIERRE</a:t>
            </a:r>
            <a:endParaRPr lang="es-P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45C499-F34E-52F5-E72C-39478D009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1353" y="1825625"/>
            <a:ext cx="943494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Ejemplo: Problema de riego</a:t>
            </a:r>
          </a:p>
          <a:p>
            <a:pPr marL="0" indent="0">
              <a:buNone/>
            </a:pPr>
            <a:r>
              <a:rPr lang="es-ES" dirty="0"/>
              <a:t>Actores:</a:t>
            </a:r>
          </a:p>
          <a:p>
            <a:r>
              <a:rPr lang="es-ES" dirty="0"/>
              <a:t>Agricultor </a:t>
            </a:r>
          </a:p>
          <a:p>
            <a:r>
              <a:rPr lang="es-ES" dirty="0"/>
              <a:t>Ingeniero </a:t>
            </a:r>
          </a:p>
          <a:p>
            <a:r>
              <a:rPr lang="es-ES" dirty="0"/>
              <a:t>Comunidad </a:t>
            </a:r>
          </a:p>
          <a:p>
            <a:r>
              <a:rPr lang="es-ES" dirty="0"/>
              <a:t>Instituciones </a:t>
            </a:r>
          </a:p>
          <a:p>
            <a:pPr marL="0" indent="0">
              <a:buNone/>
            </a:pPr>
            <a:r>
              <a:rPr lang="es-ES" dirty="0"/>
              <a:t>CONCLUSIÓN:</a:t>
            </a:r>
            <a:br>
              <a:rPr lang="es-ES" dirty="0"/>
            </a:br>
            <a:r>
              <a:rPr lang="es-ES" dirty="0"/>
              <a:t>Empatizar permite diseñar soluciones innovadoras centradas en las personas.</a:t>
            </a:r>
          </a:p>
          <a:p>
            <a:pPr marL="0" indent="0">
              <a:buNone/>
            </a:pPr>
            <a:endParaRPr lang="es-PE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A9BB0C-2739-E5AD-0A9C-F6F0C37A6FD8}"/>
              </a:ext>
            </a:extLst>
          </p:cNvPr>
          <p:cNvSpPr/>
          <p:nvPr/>
        </p:nvSpPr>
        <p:spPr>
          <a:xfrm>
            <a:off x="0" y="6417425"/>
            <a:ext cx="12192000" cy="440575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9AB0F73-9C5C-3188-BB83-AC2D0699D15C}"/>
              </a:ext>
            </a:extLst>
          </p:cNvPr>
          <p:cNvSpPr/>
          <p:nvPr/>
        </p:nvSpPr>
        <p:spPr>
          <a:xfrm>
            <a:off x="0" y="0"/>
            <a:ext cx="606829" cy="1687484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73302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5E16BBE2-B1D9-0979-3996-153D0EF7CDBF}"/>
              </a:ext>
            </a:extLst>
          </p:cNvPr>
          <p:cNvSpPr/>
          <p:nvPr/>
        </p:nvSpPr>
        <p:spPr>
          <a:xfrm>
            <a:off x="0" y="-2"/>
            <a:ext cx="8382000" cy="6858000"/>
          </a:xfrm>
          <a:prstGeom prst="rect">
            <a:avLst/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FCD22549-364B-11FB-D6F3-CA23D8079C47}"/>
              </a:ext>
            </a:extLst>
          </p:cNvPr>
          <p:cNvSpPr/>
          <p:nvPr/>
        </p:nvSpPr>
        <p:spPr>
          <a:xfrm>
            <a:off x="858980" y="864393"/>
            <a:ext cx="5209310" cy="512921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D71885E4-9F4C-231F-C1E4-84506AE2A0EE}"/>
              </a:ext>
            </a:extLst>
          </p:cNvPr>
          <p:cNvSpPr/>
          <p:nvPr/>
        </p:nvSpPr>
        <p:spPr>
          <a:xfrm>
            <a:off x="1475509" y="1511452"/>
            <a:ext cx="3976254" cy="3835095"/>
          </a:xfrm>
          <a:prstGeom prst="ellipse">
            <a:avLst/>
          </a:prstGeom>
          <a:solidFill>
            <a:srgbClr val="FFFF00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B1137B97-EEC5-A48C-A1AE-E1EE6FD4CACE}"/>
              </a:ext>
            </a:extLst>
          </p:cNvPr>
          <p:cNvSpPr/>
          <p:nvPr/>
        </p:nvSpPr>
        <p:spPr>
          <a:xfrm>
            <a:off x="2067790" y="2055759"/>
            <a:ext cx="2791691" cy="27464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B429E6A5-1ED4-F08D-AD25-6E7617CC1713}"/>
              </a:ext>
            </a:extLst>
          </p:cNvPr>
          <p:cNvSpPr/>
          <p:nvPr/>
        </p:nvSpPr>
        <p:spPr>
          <a:xfrm>
            <a:off x="2706897" y="2645784"/>
            <a:ext cx="1578483" cy="152616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USUARIO</a:t>
            </a:r>
            <a:endParaRPr lang="es-PE" b="1" dirty="0">
              <a:solidFill>
                <a:schemeClr val="tx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3265AEC-2599-15A4-B93E-7DA934062522}"/>
              </a:ext>
            </a:extLst>
          </p:cNvPr>
          <p:cNvSpPr txBox="1"/>
          <p:nvPr/>
        </p:nvSpPr>
        <p:spPr>
          <a:xfrm>
            <a:off x="2949441" y="4027418"/>
            <a:ext cx="44123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INTERESADOS INTERNOS</a:t>
            </a:r>
            <a:endParaRPr lang="es-PE" sz="32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5F990AC-0D1B-55FB-7BAA-88C40547934D}"/>
              </a:ext>
            </a:extLst>
          </p:cNvPr>
          <p:cNvSpPr txBox="1"/>
          <p:nvPr/>
        </p:nvSpPr>
        <p:spPr>
          <a:xfrm>
            <a:off x="3600172" y="864393"/>
            <a:ext cx="4458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INTERESADOS EXTERNOS</a:t>
            </a:r>
            <a:endParaRPr lang="es-PE" sz="32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14999CC-675C-1CE8-579B-C794DB73F6AC}"/>
              </a:ext>
            </a:extLst>
          </p:cNvPr>
          <p:cNvSpPr txBox="1"/>
          <p:nvPr/>
        </p:nvSpPr>
        <p:spPr>
          <a:xfrm>
            <a:off x="4886210" y="2448497"/>
            <a:ext cx="29806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CONEXIÓN CON </a:t>
            </a:r>
          </a:p>
          <a:p>
            <a:r>
              <a:rPr lang="es-ES" sz="3200" b="1" dirty="0"/>
              <a:t>INTERESADOS</a:t>
            </a:r>
            <a:endParaRPr lang="es-PE" sz="3200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6A65279-AFBA-EED5-84C2-CB6BC2DC2A4D}"/>
              </a:ext>
            </a:extLst>
          </p:cNvPr>
          <p:cNvSpPr txBox="1"/>
          <p:nvPr/>
        </p:nvSpPr>
        <p:spPr>
          <a:xfrm>
            <a:off x="9458325" y="4617597"/>
            <a:ext cx="2263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Viajeros</a:t>
            </a:r>
          </a:p>
          <a:p>
            <a:r>
              <a:rPr lang="es-ES" sz="2400" b="1" dirty="0"/>
              <a:t>Amigos</a:t>
            </a:r>
          </a:p>
          <a:p>
            <a:r>
              <a:rPr lang="es-ES" sz="2400" b="1" dirty="0"/>
              <a:t>Familiares</a:t>
            </a:r>
          </a:p>
          <a:p>
            <a:r>
              <a:rPr lang="es-ES" sz="2400" b="1" dirty="0"/>
              <a:t>Jefe / Empresa</a:t>
            </a:r>
            <a:endParaRPr lang="es-PE" sz="2400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D03FA2A-C142-3994-72F5-FD11FAEEFB62}"/>
              </a:ext>
            </a:extLst>
          </p:cNvPr>
          <p:cNvSpPr txBox="1"/>
          <p:nvPr/>
        </p:nvSpPr>
        <p:spPr>
          <a:xfrm>
            <a:off x="9601200" y="371950"/>
            <a:ext cx="2980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Hoteles</a:t>
            </a:r>
          </a:p>
          <a:p>
            <a:r>
              <a:rPr lang="es-ES" sz="2400" b="1" dirty="0"/>
              <a:t>Restaurantes</a:t>
            </a:r>
          </a:p>
          <a:p>
            <a:r>
              <a:rPr lang="es-ES" sz="2400" b="1" dirty="0"/>
              <a:t>Aerolíneas</a:t>
            </a:r>
          </a:p>
          <a:p>
            <a:r>
              <a:rPr lang="es-ES" sz="2400" b="1" dirty="0"/>
              <a:t>Renta de autos</a:t>
            </a:r>
            <a:endParaRPr lang="es-PE" sz="2400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51E39E8-EDDE-AED1-13F8-1BB12514059B}"/>
              </a:ext>
            </a:extLst>
          </p:cNvPr>
          <p:cNvSpPr txBox="1"/>
          <p:nvPr/>
        </p:nvSpPr>
        <p:spPr>
          <a:xfrm>
            <a:off x="9601200" y="2373731"/>
            <a:ext cx="259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Agencia de viajes</a:t>
            </a:r>
          </a:p>
          <a:p>
            <a:r>
              <a:rPr lang="es-ES" sz="2400" b="1" dirty="0"/>
              <a:t>Agencias de </a:t>
            </a:r>
          </a:p>
          <a:p>
            <a:r>
              <a:rPr lang="es-ES" sz="2400" b="1" dirty="0"/>
              <a:t>experiencias</a:t>
            </a:r>
          </a:p>
          <a:p>
            <a:r>
              <a:rPr lang="es-ES" sz="2400" b="1" dirty="0"/>
              <a:t>Aeropuertos</a:t>
            </a:r>
          </a:p>
          <a:p>
            <a:r>
              <a:rPr lang="es-ES" sz="2400" b="1" dirty="0"/>
              <a:t>Bancos</a:t>
            </a:r>
            <a:endParaRPr lang="es-PE" sz="2400" b="1" dirty="0"/>
          </a:p>
        </p:txBody>
      </p:sp>
      <p:cxnSp>
        <p:nvCxnSpPr>
          <p:cNvPr id="18" name="Conector: angular 17">
            <a:extLst>
              <a:ext uri="{FF2B5EF4-FFF2-40B4-BE49-F238E27FC236}">
                <a16:creationId xmlns:a16="http://schemas.microsoft.com/office/drawing/2014/main" id="{5F3F2E3E-FD31-621B-F70F-7D6EB9FC8BC6}"/>
              </a:ext>
            </a:extLst>
          </p:cNvPr>
          <p:cNvCxnSpPr>
            <a:cxnSpLocks/>
          </p:cNvCxnSpPr>
          <p:nvPr/>
        </p:nvCxnSpPr>
        <p:spPr>
          <a:xfrm>
            <a:off x="7361803" y="4319805"/>
            <a:ext cx="1879177" cy="895133"/>
          </a:xfrm>
          <a:prstGeom prst="bentConnector3">
            <a:avLst>
              <a:gd name="adj1" fmla="val 40876"/>
            </a:avLst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Conector: angular 22">
            <a:extLst>
              <a:ext uri="{FF2B5EF4-FFF2-40B4-BE49-F238E27FC236}">
                <a16:creationId xmlns:a16="http://schemas.microsoft.com/office/drawing/2014/main" id="{66F478C2-642A-FBC3-4295-E0C933CD8C82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7866898" y="3043238"/>
            <a:ext cx="1734302" cy="299989"/>
          </a:xfrm>
          <a:prstGeom prst="bentConnector3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Conector: angular 25">
            <a:extLst>
              <a:ext uri="{FF2B5EF4-FFF2-40B4-BE49-F238E27FC236}">
                <a16:creationId xmlns:a16="http://schemas.microsoft.com/office/drawing/2014/main" id="{093D0DDD-2536-523A-E285-A7698CC40F14}"/>
              </a:ext>
            </a:extLst>
          </p:cNvPr>
          <p:cNvCxnSpPr/>
          <p:nvPr/>
        </p:nvCxnSpPr>
        <p:spPr>
          <a:xfrm>
            <a:off x="8192955" y="1156780"/>
            <a:ext cx="1265370" cy="354672"/>
          </a:xfrm>
          <a:prstGeom prst="bentConnector3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782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395</Words>
  <Application>Microsoft Office PowerPoint</Application>
  <PresentationFormat>Panorámica</PresentationFormat>
  <Paragraphs>98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Arial</vt:lpstr>
      <vt:lpstr>Arial </vt:lpstr>
      <vt:lpstr>Arial Black</vt:lpstr>
      <vt:lpstr>Calibri</vt:lpstr>
      <vt:lpstr>Calibri Light</vt:lpstr>
      <vt:lpstr>Montserrat</vt:lpstr>
      <vt:lpstr>Tema de Office</vt:lpstr>
      <vt:lpstr>Presentación de PowerPoint</vt:lpstr>
      <vt:lpstr>Propósito de aprendizaje</vt:lpstr>
      <vt:lpstr>Fase Empatizar</vt:lpstr>
      <vt:lpstr>Presentación de PowerPoint</vt:lpstr>
      <vt:lpstr>IMPORTANCIA DE EMPATIZAR </vt:lpstr>
      <vt:lpstr>¿CÓMO EMPATIZAMOS? </vt:lpstr>
      <vt:lpstr>Presentación de PowerPoint</vt:lpstr>
      <vt:lpstr>MAPA DE EMPATIA</vt:lpstr>
      <vt:lpstr>¿QUÉ ES EL MAPA DE EMPATÍA?</vt:lpstr>
      <vt:lpstr>ESTRUCTURA DEL MAPA DE EMPATÍA </vt:lpstr>
      <vt:lpstr>Mapa de empatía</vt:lpstr>
      <vt:lpstr>¿CÓMO HACER UN MAPA DE EMPATÍA? </vt:lpstr>
      <vt:lpstr>Presentación de PowerPoint</vt:lpstr>
      <vt:lpstr>Presentación de PowerPoint</vt:lpstr>
      <vt:lpstr>IMPORTANCIA DEL MAPA DE EMPATÍA </vt:lpstr>
      <vt:lpstr>MAPA DE ACTORES</vt:lpstr>
      <vt:lpstr>¿QUÉ ES EL MAPA DE ACTORES?</vt:lpstr>
      <vt:lpstr>TIPOS DE ACTORES </vt:lpstr>
      <vt:lpstr>¿CÓMO HACER UN MAPA DE ACTORES?</vt:lpstr>
      <vt:lpstr>EJEMPLO Y CIERRE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Fase Empatizar</dc:title>
  <dc:creator>Freddy Hervias</dc:creator>
  <cp:lastModifiedBy>ARIANA HERVIAS SALAS</cp:lastModifiedBy>
  <cp:revision>4</cp:revision>
  <dcterms:created xsi:type="dcterms:W3CDTF">2024-03-27T15:40:57Z</dcterms:created>
  <dcterms:modified xsi:type="dcterms:W3CDTF">2026-04-27T02:20:39Z</dcterms:modified>
</cp:coreProperties>
</file>