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3" r:id="rId2"/>
    <p:sldId id="274" r:id="rId3"/>
    <p:sldId id="275" r:id="rId4"/>
    <p:sldId id="276" r:id="rId5"/>
    <p:sldId id="277" r:id="rId6"/>
    <p:sldId id="278" r:id="rId7"/>
    <p:sldId id="279" r:id="rId8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cente" initials="D" lastIdx="2" clrIdx="0">
    <p:extLst>
      <p:ext uri="{19B8F6BF-5375-455C-9EA6-DF929625EA0E}">
        <p15:presenceInfo xmlns:p15="http://schemas.microsoft.com/office/powerpoint/2012/main" userId="Docent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E9F6"/>
    <a:srgbClr val="F9F9F9"/>
    <a:srgbClr val="3673A5"/>
    <a:srgbClr val="FFD342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3738" autoAdjust="0"/>
  </p:normalViewPr>
  <p:slideViewPr>
    <p:cSldViewPr snapToGrid="0">
      <p:cViewPr varScale="1">
        <p:scale>
          <a:sx n="86" d="100"/>
          <a:sy n="86" d="100"/>
        </p:scale>
        <p:origin x="485" y="-1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98B1C0-3660-4F5B-823B-EE68244810D6}" type="datetimeFigureOut">
              <a:rPr lang="es-PE" smtClean="0"/>
              <a:t>13/05/2026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83FE0D-70ED-4F10-917C-F1440B52740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13957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DBCFFE-ABC2-3F5E-EA11-AE0834900C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CE32993-9B8B-75AC-C5C8-4B4121A7BC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EA775D-0EC0-30E4-D540-25AE588DF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13/05/2026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70348E-4B66-ACF8-1463-F80582C8B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D8EE0A-233F-8F58-14FC-D81AF9D26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94938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BE946C-736E-4E4C-E870-2BF597A86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39D18F-1A0F-7484-10C3-78286A1EFC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1165C4C-5B6B-AECB-C62F-EAFDB965A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13/05/2026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B9A480-6559-370A-DEEF-ED84D6108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5D58E2-D3D0-7FD6-BA6C-A8864F879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07913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A4E607-D20C-2D78-21F6-9355E05E5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D58A21E-0E87-8B37-B258-A88E243743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FDE4B9-424E-71FE-6EDD-803AAB6FC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13/05/2026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2492E4-3D70-1F66-5542-D09B3AADC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10E640-A15C-52AD-7853-53E6FC001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82616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AF4A72-320B-BB2B-7A41-B7B1910CE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BE17B6-5248-A4FE-E457-1833B9756B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7812100-51A4-5287-B371-78F6ED9E19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A1BD16B-FE08-ADFE-FE1B-CC00E3338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13/05/2026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1571375-A87E-3686-78F8-BE9462BDD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58A5C14-944D-1F5C-54D5-86CF1EB51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12932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137C06-C637-830C-5BFE-A1772530F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09D010-7E5F-E148-E227-3535CA700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2E67991-BBFF-D604-8E87-C019FA30DF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C6AF814-D13B-24C5-1041-D63E5152B1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59B5CBD-B40F-0FA7-1AA7-9A7018365A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1B9C760-74B9-409A-D7FE-B51AC6C0E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13/05/2026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4999B33-670D-AD7D-2B95-459340922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3031E29-0AD5-F39E-BF5B-B82B1F7E6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65542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56CEC8-26C1-641F-F343-A9E56A1EB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40B8759-5E28-9F45-5782-D7241A12B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13/05/2026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4183F6E-D3FF-2CB2-3F51-F633B1D1C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5F41C51-B05C-9B78-8D46-801018274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47879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C0A7322-0BB4-D2BB-EF4D-E75177D21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13/05/2026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6B290C4-AC32-982A-6A28-85307FDB2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6975533-5871-B8C7-CCD6-B0639778F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73442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1E3CAD-9D6E-B507-EEFF-D750363A7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D3303B-F7C5-2478-E1BE-2503962E3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34E426C-C90A-C244-65D0-510DEE3214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C4DA749-B92D-66E6-8AE3-7B58EEAA1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13/05/2026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EEB02EF-F629-6908-1F44-3A9DF3472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A759968-31CA-12CD-FFD7-2C2DA9A85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87098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090CD7-3575-FF06-6662-F229356F5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13A87F2-3E27-B342-2702-62D5A75EA0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A3A5C57-B758-1A77-E7E2-1B9A2AD0AA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734D293-1C59-3D87-5076-30DDCB4FB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13/05/2026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24FDD22-E5F0-046E-B5BF-DCC910098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059A546-D776-1A5E-66EF-BDFFBC2DC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79522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C0B1A4-AD9B-D39E-F1D2-70A13969D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960CB55-A095-C4A3-9AA5-51A6690013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E7430C7-C64F-A114-9574-87BC0E12B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13/05/2026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65FDB1-C8DE-CD1E-992F-50FC6DB12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F0919FE-033A-8BBC-890E-1E9CBA926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3050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EE5FD54-EFC3-9BC9-4273-E6F08D4F44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2C0E89-A46B-6ACD-DBF1-041801B3E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E034DF-6A08-6413-253C-DDA7E4AE2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13/05/2026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4CC3E5-B9A6-9D4A-8D07-10857FF19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D350D9-F92A-690C-5A1B-5115CEFBF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69776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D742E2A-6CEA-B4BF-5FD4-5415FD852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43E2B76-9963-0165-6D0F-1D67E6E4CA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5831B6-8117-0410-6AF8-C3BCB4C32D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1CCAE3-5D81-4520-B6F3-920BE83F421D}" type="datetimeFigureOut">
              <a:rPr lang="es-PE" smtClean="0"/>
              <a:t>13/05/2026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D57C07-A13C-216F-8A59-BE20D645C0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BBB370-63F1-62A9-AB6C-95A833B206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96123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D1169407-F566-FAE0-E038-09E7FD5ACB32}"/>
              </a:ext>
            </a:extLst>
          </p:cNvPr>
          <p:cNvSpPr/>
          <p:nvPr/>
        </p:nvSpPr>
        <p:spPr>
          <a:xfrm>
            <a:off x="0" y="13316"/>
            <a:ext cx="12192000" cy="6858000"/>
          </a:xfrm>
          <a:prstGeom prst="rect">
            <a:avLst/>
          </a:prstGeom>
          <a:solidFill>
            <a:srgbClr val="3673A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C7A03BC-63B1-A93F-005B-643712FCBA8E}"/>
              </a:ext>
            </a:extLst>
          </p:cNvPr>
          <p:cNvSpPr/>
          <p:nvPr/>
        </p:nvSpPr>
        <p:spPr>
          <a:xfrm>
            <a:off x="10500852" y="827818"/>
            <a:ext cx="1691148" cy="7964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 dirty="0"/>
              <a:t>10</a:t>
            </a:r>
            <a:endParaRPr lang="es-PE" sz="4400" b="1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B91C59F-EC42-B3C4-4719-02040609E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771" y="4296918"/>
            <a:ext cx="9146458" cy="1130249"/>
          </a:xfrm>
        </p:spPr>
        <p:txBody>
          <a:bodyPr>
            <a:normAutofit/>
          </a:bodyPr>
          <a:lstStyle/>
          <a:p>
            <a:pPr algn="ctr"/>
            <a:r>
              <a:rPr lang="es-MX" sz="4000" b="1" dirty="0">
                <a:solidFill>
                  <a:srgbClr val="3673A5"/>
                </a:solidFill>
                <a:latin typeface="Arial Black" panose="020B0A04020102020204" pitchFamily="34" charset="0"/>
              </a:rPr>
              <a:t>ComboBox</a:t>
            </a:r>
            <a:endParaRPr lang="es-PE" sz="4000" b="1" dirty="0">
              <a:solidFill>
                <a:srgbClr val="3673A5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511F88E-8F4D-D1B3-4728-5D11A54235F8}"/>
              </a:ext>
            </a:extLst>
          </p:cNvPr>
          <p:cNvSpPr/>
          <p:nvPr/>
        </p:nvSpPr>
        <p:spPr>
          <a:xfrm>
            <a:off x="0" y="6626242"/>
            <a:ext cx="12192000" cy="231758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CC997774-1A05-9955-440F-1D392C6275EB}"/>
              </a:ext>
            </a:extLst>
          </p:cNvPr>
          <p:cNvSpPr/>
          <p:nvPr/>
        </p:nvSpPr>
        <p:spPr>
          <a:xfrm>
            <a:off x="981871" y="6782539"/>
            <a:ext cx="10058400" cy="88777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DC78FC86-F184-8F63-4B24-028079AE3DA4}"/>
              </a:ext>
            </a:extLst>
          </p:cNvPr>
          <p:cNvSpPr txBox="1">
            <a:spLocks/>
          </p:cNvSpPr>
          <p:nvPr/>
        </p:nvSpPr>
        <p:spPr>
          <a:xfrm>
            <a:off x="1522771" y="5034577"/>
            <a:ext cx="9146458" cy="11302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PE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Radiobutton</a:t>
            </a:r>
            <a:r>
              <a:rPr lang="es-PE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 Tkinter</a:t>
            </a:r>
          </a:p>
        </p:txBody>
      </p:sp>
      <p:pic>
        <p:nvPicPr>
          <p:cNvPr id="14" name="Picture 2" descr="Logotipo de Python, símbolo, significado, historia, PNG, marca">
            <a:extLst>
              <a:ext uri="{FF2B5EF4-FFF2-40B4-BE49-F238E27FC236}">
                <a16:creationId xmlns:a16="http://schemas.microsoft.com/office/drawing/2014/main" id="{12E85115-0432-2BB2-41E8-1945BF2D5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451" y="831516"/>
            <a:ext cx="5556865" cy="31257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007781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AB29EF53-0A06-D0EB-65D6-399D5B1FFCF5}"/>
              </a:ext>
            </a:extLst>
          </p:cNvPr>
          <p:cNvSpPr/>
          <p:nvPr/>
        </p:nvSpPr>
        <p:spPr>
          <a:xfrm>
            <a:off x="0" y="6560598"/>
            <a:ext cx="12191999" cy="297402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400" b="1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9F55B47-5648-09DE-74B5-A3A4C3064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251" y="517695"/>
            <a:ext cx="7755384" cy="671914"/>
          </a:xfrm>
        </p:spPr>
        <p:txBody>
          <a:bodyPr>
            <a:normAutofit fontScale="90000"/>
          </a:bodyPr>
          <a:lstStyle/>
          <a:p>
            <a:r>
              <a:rPr lang="es-PE" b="1" dirty="0">
                <a:solidFill>
                  <a:srgbClr val="FF0000"/>
                </a:solidFill>
              </a:rPr>
              <a:t>¿Qué es un </a:t>
            </a:r>
            <a:r>
              <a:rPr lang="es-PE" b="1" dirty="0" err="1">
                <a:solidFill>
                  <a:srgbClr val="FF0000"/>
                </a:solidFill>
              </a:rPr>
              <a:t>Radiobutton</a:t>
            </a:r>
            <a:r>
              <a:rPr lang="es-PE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E1C33445-E7D4-A6D1-EDF7-110D429AFB19}"/>
              </a:ext>
            </a:extLst>
          </p:cNvPr>
          <p:cNvSpPr/>
          <p:nvPr/>
        </p:nvSpPr>
        <p:spPr>
          <a:xfrm>
            <a:off x="981871" y="6764783"/>
            <a:ext cx="10058400" cy="106533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3E3A212-1D26-3B9F-F832-DCAE310A05CE}"/>
              </a:ext>
            </a:extLst>
          </p:cNvPr>
          <p:cNvSpPr txBox="1"/>
          <p:nvPr/>
        </p:nvSpPr>
        <p:spPr>
          <a:xfrm>
            <a:off x="506027" y="1731145"/>
            <a:ext cx="574385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/>
              <a:t>El control </a:t>
            </a:r>
            <a:r>
              <a:rPr lang="es-ES" sz="3200" dirty="0" err="1"/>
              <a:t>Radiobutton</a:t>
            </a:r>
            <a:r>
              <a:rPr lang="es-ES" sz="3200" dirty="0"/>
              <a:t> permite seleccionar </a:t>
            </a:r>
            <a:r>
              <a:rPr lang="es-ES" sz="3200" b="1" dirty="0"/>
              <a:t>una sola opción</a:t>
            </a:r>
            <a:r>
              <a:rPr lang="es-ES" sz="3200" dirty="0"/>
              <a:t> dentro de un grupo de alternativas.</a:t>
            </a:r>
          </a:p>
          <a:p>
            <a:r>
              <a:rPr lang="es-ES" sz="3200" dirty="0"/>
              <a:t>Ejemplo:</a:t>
            </a:r>
          </a:p>
          <a:p>
            <a:r>
              <a:rPr lang="es-ES" sz="3200" dirty="0"/>
              <a:t>Masculino / Femenino </a:t>
            </a:r>
          </a:p>
          <a:p>
            <a:r>
              <a:rPr lang="es-ES" sz="3200" dirty="0"/>
              <a:t>Claro / Oscuro </a:t>
            </a:r>
          </a:p>
          <a:p>
            <a:r>
              <a:rPr lang="es-ES" sz="3200" dirty="0"/>
              <a:t>Pago con tarjeta / efectivo / Yape</a:t>
            </a:r>
          </a:p>
          <a:p>
            <a:endParaRPr lang="es-PE" sz="3200" dirty="0"/>
          </a:p>
        </p:txBody>
      </p:sp>
      <p:pic>
        <p:nvPicPr>
          <p:cNvPr id="5" name="Picture 2" descr="Tkinter Radio Buttons">
            <a:extLst>
              <a:ext uri="{FF2B5EF4-FFF2-40B4-BE49-F238E27FC236}">
                <a16:creationId xmlns:a16="http://schemas.microsoft.com/office/drawing/2014/main" id="{0D18B107-5BD4-AA53-5456-C9E1570FE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8035" y="1609077"/>
            <a:ext cx="4417036" cy="3639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8495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E00AE7-885F-11C5-9ECA-0564B7A3E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296" y="270211"/>
            <a:ext cx="10515600" cy="8021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2400" b="1" dirty="0"/>
              <a:t>Ejercicio 1: Selección de género</a:t>
            </a:r>
          </a:p>
          <a:p>
            <a:pPr marL="0" indent="0">
              <a:buNone/>
            </a:pPr>
            <a:r>
              <a:rPr lang="es-ES" sz="2400" b="1" dirty="0"/>
              <a:t>Objetivo: </a:t>
            </a:r>
            <a:r>
              <a:rPr lang="es-ES" sz="2400" dirty="0"/>
              <a:t>Aprender a crear y usar </a:t>
            </a:r>
            <a:r>
              <a:rPr lang="es-ES" sz="2400" dirty="0" err="1"/>
              <a:t>Radiobutton</a:t>
            </a:r>
            <a:r>
              <a:rPr lang="es-ES" sz="2400" dirty="0"/>
              <a:t>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5368946B-3ED7-67EF-9473-6D70A50E61BE}"/>
              </a:ext>
            </a:extLst>
          </p:cNvPr>
          <p:cNvSpPr/>
          <p:nvPr/>
        </p:nvSpPr>
        <p:spPr>
          <a:xfrm>
            <a:off x="0" y="6560598"/>
            <a:ext cx="12191999" cy="297402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400" b="1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0C7504C-0071-23E0-6606-927BEBCCBF79}"/>
              </a:ext>
            </a:extLst>
          </p:cNvPr>
          <p:cNvSpPr/>
          <p:nvPr/>
        </p:nvSpPr>
        <p:spPr>
          <a:xfrm>
            <a:off x="981871" y="6738151"/>
            <a:ext cx="10058400" cy="133166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A442348-7363-ED0C-97CE-FDB023E4A4C5}"/>
              </a:ext>
            </a:extLst>
          </p:cNvPr>
          <p:cNvSpPr txBox="1"/>
          <p:nvPr/>
        </p:nvSpPr>
        <p:spPr>
          <a:xfrm>
            <a:off x="727969" y="1535837"/>
            <a:ext cx="584150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import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tkinter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tk</a:t>
            </a:r>
            <a:endParaRPr lang="es-P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tkinter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import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 *</a:t>
            </a:r>
          </a:p>
          <a:p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ventana = 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tk.Tk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ventana.title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("Ejemplo 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Radiobutton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")</a:t>
            </a:r>
          </a:p>
          <a:p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ventana.geometry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("300x200")</a:t>
            </a:r>
          </a:p>
          <a:p>
            <a:b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genero= 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StringVar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endParaRPr lang="es-P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def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 mostrar():</a:t>
            </a:r>
          </a:p>
          <a:p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etiqueta.config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="Seleccionó: " + 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genero.get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())</a:t>
            </a:r>
          </a:p>
          <a:p>
            <a:endParaRPr lang="es-P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Label(ventana, 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="Seleccione género").pack()</a:t>
            </a:r>
          </a:p>
          <a:p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Radiobutton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(ventana, 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="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Masculino",variable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genero,value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="Masculino").pack()</a:t>
            </a:r>
          </a:p>
          <a:p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Radiobutton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(ventana, 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="Femenino", variable=genero, 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="Femenino").pack()</a:t>
            </a:r>
          </a:p>
          <a:p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Button(ventana, 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="Mostrar", 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command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=mostrar).pack()</a:t>
            </a:r>
          </a:p>
          <a:p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etiqueta = Label(ventana, 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="")</a:t>
            </a:r>
          </a:p>
          <a:p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etiqueta.pack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endParaRPr lang="es-P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ventana.mainloop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endParaRPr lang="es-P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44530FE-4296-2AAF-0676-1416F97C77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6279" y="1413769"/>
            <a:ext cx="4687752" cy="36258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77473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B8F87E91-9343-8488-7FD4-9FB9F77DF8EC}"/>
              </a:ext>
            </a:extLst>
          </p:cNvPr>
          <p:cNvSpPr/>
          <p:nvPr/>
        </p:nvSpPr>
        <p:spPr>
          <a:xfrm>
            <a:off x="0" y="0"/>
            <a:ext cx="6205491" cy="656059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F61B193-7E5F-2F2B-CEDC-103CC4EB9E02}"/>
              </a:ext>
            </a:extLst>
          </p:cNvPr>
          <p:cNvSpPr/>
          <p:nvPr/>
        </p:nvSpPr>
        <p:spPr>
          <a:xfrm>
            <a:off x="0" y="6560598"/>
            <a:ext cx="12191999" cy="297402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400" b="1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A16FE41-298C-B26F-80F5-83DBFE517EC1}"/>
              </a:ext>
            </a:extLst>
          </p:cNvPr>
          <p:cNvSpPr/>
          <p:nvPr/>
        </p:nvSpPr>
        <p:spPr>
          <a:xfrm>
            <a:off x="981871" y="6738151"/>
            <a:ext cx="10058400" cy="133166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D4E51F-C5E6-A99E-CBAA-3C792A198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440" y="163679"/>
            <a:ext cx="10515600" cy="80216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s-ES" sz="2400" b="1" dirty="0"/>
              <a:t>Ejercicio 2: Selección de turno escolar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ES" sz="2400" b="1" dirty="0"/>
              <a:t>Objetivo: </a:t>
            </a:r>
            <a:r>
              <a:rPr lang="es-ES" sz="2400" dirty="0"/>
              <a:t>Usar varias opciones en un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ES" sz="2400" dirty="0"/>
              <a:t>mismo grupo.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9192C88-F8CD-67E3-3EAF-AA694020793D}"/>
              </a:ext>
            </a:extLst>
          </p:cNvPr>
          <p:cNvSpPr txBox="1"/>
          <p:nvPr/>
        </p:nvSpPr>
        <p:spPr>
          <a:xfrm>
            <a:off x="6747029" y="451936"/>
            <a:ext cx="534435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500" dirty="0" err="1">
                <a:latin typeface="Arial" panose="020B0604020202020204" pitchFamily="34" charset="0"/>
                <a:cs typeface="Arial" panose="020B0604020202020204" pitchFamily="34" charset="0"/>
              </a:rPr>
              <a:t>import</a:t>
            </a:r>
            <a:r>
              <a:rPr lang="es-P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E" sz="1500" dirty="0" err="1">
                <a:latin typeface="Arial" panose="020B0604020202020204" pitchFamily="34" charset="0"/>
                <a:cs typeface="Arial" panose="020B0604020202020204" pitchFamily="34" charset="0"/>
              </a:rPr>
              <a:t>tkinter</a:t>
            </a:r>
            <a:r>
              <a:rPr lang="es-PE" sz="1500" dirty="0"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es-PE" sz="1500" dirty="0" err="1">
                <a:latin typeface="Arial" panose="020B0604020202020204" pitchFamily="34" charset="0"/>
                <a:cs typeface="Arial" panose="020B0604020202020204" pitchFamily="34" charset="0"/>
              </a:rPr>
              <a:t>tk</a:t>
            </a:r>
            <a:endParaRPr lang="es-PE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PE" sz="1500" dirty="0" err="1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es-P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E" sz="1500" dirty="0" err="1">
                <a:latin typeface="Arial" panose="020B0604020202020204" pitchFamily="34" charset="0"/>
                <a:cs typeface="Arial" panose="020B0604020202020204" pitchFamily="34" charset="0"/>
              </a:rPr>
              <a:t>tkinter</a:t>
            </a:r>
            <a:r>
              <a:rPr lang="es-P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E" sz="1500" dirty="0" err="1">
                <a:latin typeface="Arial" panose="020B0604020202020204" pitchFamily="34" charset="0"/>
                <a:cs typeface="Arial" panose="020B0604020202020204" pitchFamily="34" charset="0"/>
              </a:rPr>
              <a:t>import</a:t>
            </a:r>
            <a:r>
              <a:rPr lang="es-PE" sz="1500" dirty="0">
                <a:latin typeface="Arial" panose="020B0604020202020204" pitchFamily="34" charset="0"/>
                <a:cs typeface="Arial" panose="020B0604020202020204" pitchFamily="34" charset="0"/>
              </a:rPr>
              <a:t> *</a:t>
            </a:r>
          </a:p>
          <a:p>
            <a:r>
              <a:rPr lang="es-PE" sz="1500" dirty="0">
                <a:latin typeface="Arial" panose="020B0604020202020204" pitchFamily="34" charset="0"/>
                <a:cs typeface="Arial" panose="020B0604020202020204" pitchFamily="34" charset="0"/>
              </a:rPr>
              <a:t>ventana = </a:t>
            </a:r>
            <a:r>
              <a:rPr lang="es-PE" sz="1500" dirty="0" err="1">
                <a:latin typeface="Arial" panose="020B0604020202020204" pitchFamily="34" charset="0"/>
                <a:cs typeface="Arial" panose="020B0604020202020204" pitchFamily="34" charset="0"/>
              </a:rPr>
              <a:t>tk.Tk</a:t>
            </a:r>
            <a:r>
              <a:rPr lang="es-PE" sz="15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r>
              <a:rPr lang="es-PE" sz="1500" dirty="0" err="1">
                <a:latin typeface="Arial" panose="020B0604020202020204" pitchFamily="34" charset="0"/>
                <a:cs typeface="Arial" panose="020B0604020202020204" pitchFamily="34" charset="0"/>
              </a:rPr>
              <a:t>ventana.geometry</a:t>
            </a:r>
            <a:r>
              <a:rPr lang="es-PE" sz="1500" dirty="0">
                <a:latin typeface="Arial" panose="020B0604020202020204" pitchFamily="34" charset="0"/>
                <a:cs typeface="Arial" panose="020B0604020202020204" pitchFamily="34" charset="0"/>
              </a:rPr>
              <a:t>("300x250")</a:t>
            </a:r>
          </a:p>
          <a:p>
            <a:br>
              <a:rPr lang="es-PE" sz="1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1500" dirty="0">
                <a:latin typeface="Arial" panose="020B0604020202020204" pitchFamily="34" charset="0"/>
                <a:cs typeface="Arial" panose="020B0604020202020204" pitchFamily="34" charset="0"/>
              </a:rPr>
              <a:t>turno = </a:t>
            </a:r>
            <a:r>
              <a:rPr lang="es-PE" sz="1500" dirty="0" err="1">
                <a:latin typeface="Arial" panose="020B0604020202020204" pitchFamily="34" charset="0"/>
                <a:cs typeface="Arial" panose="020B0604020202020204" pitchFamily="34" charset="0"/>
              </a:rPr>
              <a:t>StringVar</a:t>
            </a:r>
            <a:r>
              <a:rPr lang="es-PE" sz="15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br>
              <a:rPr lang="es-PE" sz="1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1500" dirty="0" err="1">
                <a:latin typeface="Arial" panose="020B0604020202020204" pitchFamily="34" charset="0"/>
                <a:cs typeface="Arial" panose="020B0604020202020204" pitchFamily="34" charset="0"/>
              </a:rPr>
              <a:t>def</a:t>
            </a:r>
            <a:r>
              <a:rPr lang="es-PE" sz="1500" dirty="0">
                <a:latin typeface="Arial" panose="020B0604020202020204" pitchFamily="34" charset="0"/>
                <a:cs typeface="Arial" panose="020B0604020202020204" pitchFamily="34" charset="0"/>
              </a:rPr>
              <a:t> verificar():</a:t>
            </a:r>
          </a:p>
          <a:p>
            <a:r>
              <a:rPr lang="es-PE" sz="1500" dirty="0"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  <a:r>
              <a:rPr lang="es-PE" sz="1500" dirty="0" err="1">
                <a:latin typeface="Arial" panose="020B0604020202020204" pitchFamily="34" charset="0"/>
                <a:cs typeface="Arial" panose="020B0604020202020204" pitchFamily="34" charset="0"/>
              </a:rPr>
              <a:t>resultado.config</a:t>
            </a:r>
            <a:r>
              <a:rPr lang="es-PE" sz="15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PE" sz="15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s-PE" sz="1500" dirty="0">
                <a:latin typeface="Arial" panose="020B0604020202020204" pitchFamily="34" charset="0"/>
                <a:cs typeface="Arial" panose="020B0604020202020204" pitchFamily="34" charset="0"/>
              </a:rPr>
              <a:t>="Turno elegido: " + </a:t>
            </a:r>
            <a:r>
              <a:rPr lang="es-PE" sz="1500" dirty="0" err="1">
                <a:latin typeface="Arial" panose="020B0604020202020204" pitchFamily="34" charset="0"/>
                <a:cs typeface="Arial" panose="020B0604020202020204" pitchFamily="34" charset="0"/>
              </a:rPr>
              <a:t>turno.get</a:t>
            </a:r>
            <a:r>
              <a:rPr lang="es-PE" sz="1500" dirty="0">
                <a:latin typeface="Arial" panose="020B0604020202020204" pitchFamily="34" charset="0"/>
                <a:cs typeface="Arial" panose="020B0604020202020204" pitchFamily="34" charset="0"/>
              </a:rPr>
              <a:t>())</a:t>
            </a:r>
          </a:p>
          <a:p>
            <a:br>
              <a:rPr lang="es-PE" sz="1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1500" dirty="0">
                <a:latin typeface="Arial" panose="020B0604020202020204" pitchFamily="34" charset="0"/>
                <a:cs typeface="Arial" panose="020B0604020202020204" pitchFamily="34" charset="0"/>
              </a:rPr>
              <a:t>Label(</a:t>
            </a:r>
            <a:r>
              <a:rPr lang="es-PE" sz="15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s-PE" sz="1500" dirty="0">
                <a:latin typeface="Arial" panose="020B0604020202020204" pitchFamily="34" charset="0"/>
                <a:cs typeface="Arial" panose="020B0604020202020204" pitchFamily="34" charset="0"/>
              </a:rPr>
              <a:t>="Seleccione su turno").pack()</a:t>
            </a:r>
          </a:p>
          <a:p>
            <a:r>
              <a:rPr lang="es-PE" sz="1500" dirty="0" err="1">
                <a:latin typeface="Arial" panose="020B0604020202020204" pitchFamily="34" charset="0"/>
                <a:cs typeface="Arial" panose="020B0604020202020204" pitchFamily="34" charset="0"/>
              </a:rPr>
              <a:t>Radiobutton</a:t>
            </a:r>
            <a:r>
              <a:rPr lang="es-PE" sz="15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PE" sz="15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s-PE" sz="1500" dirty="0">
                <a:latin typeface="Arial" panose="020B0604020202020204" pitchFamily="34" charset="0"/>
                <a:cs typeface="Arial" panose="020B0604020202020204" pitchFamily="34" charset="0"/>
              </a:rPr>
              <a:t>="</a:t>
            </a:r>
            <a:r>
              <a:rPr lang="es-PE" sz="1500" dirty="0" err="1">
                <a:latin typeface="Arial" panose="020B0604020202020204" pitchFamily="34" charset="0"/>
                <a:cs typeface="Arial" panose="020B0604020202020204" pitchFamily="34" charset="0"/>
              </a:rPr>
              <a:t>Mañana",variable</a:t>
            </a:r>
            <a:r>
              <a:rPr lang="es-PE" sz="1500" dirty="0">
                <a:latin typeface="Arial" panose="020B0604020202020204" pitchFamily="34" charset="0"/>
                <a:cs typeface="Arial" panose="020B0604020202020204" pitchFamily="34" charset="0"/>
              </a:rPr>
              <a:t>=turno, </a:t>
            </a:r>
            <a:r>
              <a:rPr lang="es-PE" sz="1500" dirty="0" err="1"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r>
              <a:rPr lang="es-PE" sz="1500" dirty="0">
                <a:latin typeface="Arial" panose="020B0604020202020204" pitchFamily="34" charset="0"/>
                <a:cs typeface="Arial" panose="020B0604020202020204" pitchFamily="34" charset="0"/>
              </a:rPr>
              <a:t>="Mañana").pack()</a:t>
            </a:r>
          </a:p>
          <a:p>
            <a:r>
              <a:rPr lang="es-PE" sz="1500" dirty="0" err="1">
                <a:latin typeface="Arial" panose="020B0604020202020204" pitchFamily="34" charset="0"/>
                <a:cs typeface="Arial" panose="020B0604020202020204" pitchFamily="34" charset="0"/>
              </a:rPr>
              <a:t>Radiobutton</a:t>
            </a:r>
            <a:r>
              <a:rPr lang="es-PE" sz="15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PE" sz="15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s-PE" sz="1500" dirty="0">
                <a:latin typeface="Arial" panose="020B0604020202020204" pitchFamily="34" charset="0"/>
                <a:cs typeface="Arial" panose="020B0604020202020204" pitchFamily="34" charset="0"/>
              </a:rPr>
              <a:t>="Tarde", variable=turno, </a:t>
            </a:r>
            <a:r>
              <a:rPr lang="es-PE" sz="1500" dirty="0" err="1"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r>
              <a:rPr lang="es-PE" sz="1500" dirty="0">
                <a:latin typeface="Arial" panose="020B0604020202020204" pitchFamily="34" charset="0"/>
                <a:cs typeface="Arial" panose="020B0604020202020204" pitchFamily="34" charset="0"/>
              </a:rPr>
              <a:t>="Tarde").pack()</a:t>
            </a:r>
          </a:p>
          <a:p>
            <a:r>
              <a:rPr lang="es-PE" sz="1500" dirty="0" err="1">
                <a:latin typeface="Arial" panose="020B0604020202020204" pitchFamily="34" charset="0"/>
                <a:cs typeface="Arial" panose="020B0604020202020204" pitchFamily="34" charset="0"/>
              </a:rPr>
              <a:t>Radiobutton</a:t>
            </a:r>
            <a:r>
              <a:rPr lang="es-PE" sz="15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PE" sz="15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s-PE" sz="1500" dirty="0">
                <a:latin typeface="Arial" panose="020B0604020202020204" pitchFamily="34" charset="0"/>
                <a:cs typeface="Arial" panose="020B0604020202020204" pitchFamily="34" charset="0"/>
              </a:rPr>
              <a:t>="Noche", variable=turno, </a:t>
            </a:r>
            <a:r>
              <a:rPr lang="es-PE" sz="1500" dirty="0" err="1"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r>
              <a:rPr lang="es-PE" sz="1500" dirty="0">
                <a:latin typeface="Arial" panose="020B0604020202020204" pitchFamily="34" charset="0"/>
                <a:cs typeface="Arial" panose="020B0604020202020204" pitchFamily="34" charset="0"/>
              </a:rPr>
              <a:t>="Noche").pack()</a:t>
            </a:r>
          </a:p>
          <a:p>
            <a:r>
              <a:rPr lang="es-PE" sz="1500" dirty="0">
                <a:latin typeface="Arial" panose="020B0604020202020204" pitchFamily="34" charset="0"/>
                <a:cs typeface="Arial" panose="020B0604020202020204" pitchFamily="34" charset="0"/>
              </a:rPr>
              <a:t>Button(</a:t>
            </a:r>
            <a:r>
              <a:rPr lang="es-PE" sz="15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s-PE" sz="1500" dirty="0">
                <a:latin typeface="Arial" panose="020B0604020202020204" pitchFamily="34" charset="0"/>
                <a:cs typeface="Arial" panose="020B0604020202020204" pitchFamily="34" charset="0"/>
              </a:rPr>
              <a:t>="Aceptar", </a:t>
            </a:r>
            <a:r>
              <a:rPr lang="es-PE" sz="1500" dirty="0" err="1">
                <a:latin typeface="Arial" panose="020B0604020202020204" pitchFamily="34" charset="0"/>
                <a:cs typeface="Arial" panose="020B0604020202020204" pitchFamily="34" charset="0"/>
              </a:rPr>
              <a:t>command</a:t>
            </a:r>
            <a:r>
              <a:rPr lang="es-PE" sz="1500" dirty="0">
                <a:latin typeface="Arial" panose="020B0604020202020204" pitchFamily="34" charset="0"/>
                <a:cs typeface="Arial" panose="020B0604020202020204" pitchFamily="34" charset="0"/>
              </a:rPr>
              <a:t>=verificar).pack()</a:t>
            </a:r>
          </a:p>
          <a:p>
            <a:r>
              <a:rPr lang="es-PE" sz="1500" dirty="0">
                <a:latin typeface="Arial" panose="020B0604020202020204" pitchFamily="34" charset="0"/>
                <a:cs typeface="Arial" panose="020B0604020202020204" pitchFamily="34" charset="0"/>
              </a:rPr>
              <a:t>resultado = Label(</a:t>
            </a:r>
            <a:r>
              <a:rPr lang="es-PE" sz="15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s-PE" sz="1500" dirty="0">
                <a:latin typeface="Arial" panose="020B0604020202020204" pitchFamily="34" charset="0"/>
                <a:cs typeface="Arial" panose="020B0604020202020204" pitchFamily="34" charset="0"/>
              </a:rPr>
              <a:t>="")</a:t>
            </a:r>
          </a:p>
          <a:p>
            <a:r>
              <a:rPr lang="es-PE" sz="1500" dirty="0" err="1">
                <a:latin typeface="Arial" panose="020B0604020202020204" pitchFamily="34" charset="0"/>
                <a:cs typeface="Arial" panose="020B0604020202020204" pitchFamily="34" charset="0"/>
              </a:rPr>
              <a:t>resultado.pack</a:t>
            </a:r>
            <a:r>
              <a:rPr lang="es-PE" sz="15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br>
              <a:rPr lang="es-PE" sz="15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PE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PE" sz="1500" dirty="0" err="1">
                <a:latin typeface="Arial" panose="020B0604020202020204" pitchFamily="34" charset="0"/>
                <a:cs typeface="Arial" panose="020B0604020202020204" pitchFamily="34" charset="0"/>
              </a:rPr>
              <a:t>ventana.mainloop</a:t>
            </a:r>
            <a:r>
              <a:rPr lang="es-PE" sz="15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endParaRPr lang="es-PE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C01B43E-B8D2-BBB3-7BFF-11C4AE364D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871" y="1845636"/>
            <a:ext cx="3865337" cy="3553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9132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3EFB2AAC-1581-01FA-878C-EB4A2376BAF2}"/>
              </a:ext>
            </a:extLst>
          </p:cNvPr>
          <p:cNvSpPr/>
          <p:nvPr/>
        </p:nvSpPr>
        <p:spPr>
          <a:xfrm flipH="1">
            <a:off x="5699463" y="24413"/>
            <a:ext cx="6604985" cy="6536185"/>
          </a:xfrm>
          <a:prstGeom prst="rect">
            <a:avLst/>
          </a:prstGeom>
          <a:solidFill>
            <a:srgbClr val="DAE9F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C8532BB-3B91-1F90-9DE0-5741BB9FE4D8}"/>
              </a:ext>
            </a:extLst>
          </p:cNvPr>
          <p:cNvSpPr/>
          <p:nvPr/>
        </p:nvSpPr>
        <p:spPr>
          <a:xfrm>
            <a:off x="0" y="6560598"/>
            <a:ext cx="12191999" cy="297402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400" b="1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132430FE-B76D-B2A7-D721-B984067B31EE}"/>
              </a:ext>
            </a:extLst>
          </p:cNvPr>
          <p:cNvSpPr/>
          <p:nvPr/>
        </p:nvSpPr>
        <p:spPr>
          <a:xfrm>
            <a:off x="981871" y="6738151"/>
            <a:ext cx="10058400" cy="133166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5C6F7E-9E33-D411-953A-B14BA20D6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33358" y="253272"/>
            <a:ext cx="5737193" cy="218002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Ejercicio 3: Calculadora de descuento</a:t>
            </a:r>
          </a:p>
          <a:p>
            <a:pPr marL="0" indent="0">
              <a:buNone/>
            </a:pP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Objetivo: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Aplicar </a:t>
            </a:r>
            <a:r>
              <a:rPr lang="es-ES" sz="1800" dirty="0" err="1">
                <a:latin typeface="Arial" panose="020B0604020202020204" pitchFamily="34" charset="0"/>
                <a:cs typeface="Arial" panose="020B0604020202020204" pitchFamily="34" charset="0"/>
              </a:rPr>
              <a:t>Radiobutton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 en operaciones matemáticas.</a:t>
            </a:r>
          </a:p>
          <a:p>
            <a:pPr marL="0" indent="0">
              <a:buNone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El usuario selecciona un tipo de cliente:</a:t>
            </a: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Cliente nuevo → 5% </a:t>
            </a: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Cliente frecuente → 10% </a:t>
            </a: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Cliente VIP → 20%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1EE43F4-C8C7-4084-03A6-62A592E42466}"/>
              </a:ext>
            </a:extLst>
          </p:cNvPr>
          <p:cNvSpPr txBox="1"/>
          <p:nvPr/>
        </p:nvSpPr>
        <p:spPr>
          <a:xfrm>
            <a:off x="423908" y="151179"/>
            <a:ext cx="4705165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import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tkinter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tk</a:t>
            </a:r>
            <a:endParaRPr lang="es-P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tkinter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import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 *</a:t>
            </a:r>
          </a:p>
          <a:p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ventana = 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tk.Tk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ventana.geometry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("350x300")</a:t>
            </a:r>
          </a:p>
          <a:p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tipo = 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IntVar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def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 calcular():</a:t>
            </a:r>
          </a:p>
          <a:p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    monto = 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float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caja.get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())</a:t>
            </a:r>
          </a:p>
          <a:p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tipo.get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() == 1:</a:t>
            </a:r>
          </a:p>
          <a:p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        descuento = monto * 0.05</a:t>
            </a:r>
          </a:p>
          <a:p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elif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tipo.get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() == 2:</a:t>
            </a:r>
          </a:p>
          <a:p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        descuento = monto * 0.10</a:t>
            </a:r>
          </a:p>
          <a:p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else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        descuento = monto * 0.20</a:t>
            </a:r>
          </a:p>
          <a:p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    total = monto - descuento</a:t>
            </a:r>
          </a:p>
          <a:p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resultado.config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="Total a pagar: S/ " + 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str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(total))</a:t>
            </a:r>
          </a:p>
          <a:p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Label(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="Ingrese monto").pack()</a:t>
            </a:r>
          </a:p>
          <a:p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caja = 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Entry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caja.pack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Label(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="Tipo de cliente").pack()</a:t>
            </a:r>
          </a:p>
          <a:p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Radiobutton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="Nuevo 5%", variable=tipo, 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=1).pack()</a:t>
            </a:r>
          </a:p>
          <a:p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Radiobutton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="Frecuente 10%", variable=tipo, 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=2).pack()</a:t>
            </a:r>
          </a:p>
          <a:p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Radiobutton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="VIP 20%", variable=tipo, 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=3).pack()</a:t>
            </a:r>
          </a:p>
          <a:p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Button(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="Calcular", 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command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=calcular).pack()</a:t>
            </a:r>
          </a:p>
          <a:p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resultado = Label(</a:t>
            </a:r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="")</a:t>
            </a:r>
          </a:p>
          <a:p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resultado.pack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r>
              <a:rPr lang="es-PE" sz="1400" dirty="0" err="1">
                <a:latin typeface="Arial" panose="020B0604020202020204" pitchFamily="34" charset="0"/>
                <a:cs typeface="Arial" panose="020B0604020202020204" pitchFamily="34" charset="0"/>
              </a:rPr>
              <a:t>ventana.mainloop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endParaRPr lang="es-P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49CC507-5DBC-959B-5042-50830BCFC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9701" y="2662157"/>
            <a:ext cx="3284505" cy="312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729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F7244F63-CFD2-9BEF-DB87-46E1FE573B8C}"/>
              </a:ext>
            </a:extLst>
          </p:cNvPr>
          <p:cNvSpPr/>
          <p:nvPr/>
        </p:nvSpPr>
        <p:spPr>
          <a:xfrm>
            <a:off x="8167456" y="0"/>
            <a:ext cx="4024543" cy="653618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83482ED-1F1E-2E69-7379-075A9E5A82F3}"/>
              </a:ext>
            </a:extLst>
          </p:cNvPr>
          <p:cNvSpPr/>
          <p:nvPr/>
        </p:nvSpPr>
        <p:spPr>
          <a:xfrm>
            <a:off x="0" y="6560598"/>
            <a:ext cx="12191999" cy="297402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400" b="1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6365D76-A469-6A93-0E67-9F86040AACC1}"/>
              </a:ext>
            </a:extLst>
          </p:cNvPr>
          <p:cNvSpPr/>
          <p:nvPr/>
        </p:nvSpPr>
        <p:spPr>
          <a:xfrm>
            <a:off x="981871" y="6724834"/>
            <a:ext cx="10058400" cy="133166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CAC92BB-CFA1-9C24-3D00-C44FD950B5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440" y="163679"/>
            <a:ext cx="10515600" cy="8021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2400" b="1" dirty="0"/>
              <a:t>Ejercicio 4: Cambio de color de fondo</a:t>
            </a:r>
          </a:p>
          <a:p>
            <a:pPr marL="0" indent="0">
              <a:buNone/>
            </a:pPr>
            <a:r>
              <a:rPr lang="es-ES" sz="2400" b="1" dirty="0"/>
              <a:t>Objetivo: </a:t>
            </a:r>
            <a:r>
              <a:rPr lang="es-ES" sz="2400" dirty="0"/>
              <a:t>Relacionar </a:t>
            </a:r>
            <a:r>
              <a:rPr lang="es-ES" dirty="0" err="1"/>
              <a:t>Radiobutton</a:t>
            </a:r>
            <a:r>
              <a:rPr lang="es-ES" sz="2400" dirty="0"/>
              <a:t> con propiedades visuales.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687F8B3-84E8-46A1-9F09-E62F516D529C}"/>
              </a:ext>
            </a:extLst>
          </p:cNvPr>
          <p:cNvSpPr txBox="1"/>
          <p:nvPr/>
        </p:nvSpPr>
        <p:spPr>
          <a:xfrm>
            <a:off x="385440" y="1551563"/>
            <a:ext cx="767030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00" dirty="0" err="1">
                <a:latin typeface="Arial" panose="020B0604020202020204" pitchFamily="34" charset="0"/>
                <a:cs typeface="Arial" panose="020B0604020202020204" pitchFamily="34" charset="0"/>
              </a:rPr>
              <a:t>import</a:t>
            </a: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E" sz="1600" dirty="0" err="1">
                <a:latin typeface="Arial" panose="020B0604020202020204" pitchFamily="34" charset="0"/>
                <a:cs typeface="Arial" panose="020B0604020202020204" pitchFamily="34" charset="0"/>
              </a:rPr>
              <a:t>tkinter</a:t>
            </a: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es-PE" sz="1600" dirty="0" err="1">
                <a:latin typeface="Arial" panose="020B0604020202020204" pitchFamily="34" charset="0"/>
                <a:cs typeface="Arial" panose="020B0604020202020204" pitchFamily="34" charset="0"/>
              </a:rPr>
              <a:t>tk</a:t>
            </a:r>
            <a:endParaRPr lang="es-P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PE" sz="1600" dirty="0" err="1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E" sz="1600" dirty="0" err="1">
                <a:latin typeface="Arial" panose="020B0604020202020204" pitchFamily="34" charset="0"/>
                <a:cs typeface="Arial" panose="020B0604020202020204" pitchFamily="34" charset="0"/>
              </a:rPr>
              <a:t>tkinter</a:t>
            </a: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E" sz="1600" dirty="0" err="1">
                <a:latin typeface="Arial" panose="020B0604020202020204" pitchFamily="34" charset="0"/>
                <a:cs typeface="Arial" panose="020B0604020202020204" pitchFamily="34" charset="0"/>
              </a:rPr>
              <a:t>import</a:t>
            </a: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 *</a:t>
            </a:r>
          </a:p>
          <a:p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ventana = </a:t>
            </a:r>
            <a:r>
              <a:rPr lang="es-PE" sz="1600" dirty="0" err="1">
                <a:latin typeface="Arial" panose="020B0604020202020204" pitchFamily="34" charset="0"/>
                <a:cs typeface="Arial" panose="020B0604020202020204" pitchFamily="34" charset="0"/>
              </a:rPr>
              <a:t>tk.Tk</a:t>
            </a: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r>
              <a:rPr lang="es-PE" sz="1600" dirty="0" err="1">
                <a:latin typeface="Arial" panose="020B0604020202020204" pitchFamily="34" charset="0"/>
                <a:cs typeface="Arial" panose="020B0604020202020204" pitchFamily="34" charset="0"/>
              </a:rPr>
              <a:t>ventana.geometry</a:t>
            </a: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("300x250")</a:t>
            </a:r>
          </a:p>
          <a:p>
            <a:endParaRPr lang="es-P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color = </a:t>
            </a:r>
            <a:r>
              <a:rPr lang="es-PE" sz="1600" dirty="0" err="1">
                <a:latin typeface="Arial" panose="020B0604020202020204" pitchFamily="34" charset="0"/>
                <a:cs typeface="Arial" panose="020B0604020202020204" pitchFamily="34" charset="0"/>
              </a:rPr>
              <a:t>StringVar</a:t>
            </a: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endParaRPr lang="es-P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PE" sz="1600" dirty="0" err="1">
                <a:latin typeface="Arial" panose="020B0604020202020204" pitchFamily="34" charset="0"/>
                <a:cs typeface="Arial" panose="020B0604020202020204" pitchFamily="34" charset="0"/>
              </a:rPr>
              <a:t>def</a:t>
            </a: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 cambiar():</a:t>
            </a:r>
          </a:p>
          <a:p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    </a:t>
            </a:r>
            <a:r>
              <a:rPr lang="es-PE" sz="1600" dirty="0" err="1">
                <a:latin typeface="Arial" panose="020B0604020202020204" pitchFamily="34" charset="0"/>
                <a:cs typeface="Arial" panose="020B0604020202020204" pitchFamily="34" charset="0"/>
              </a:rPr>
              <a:t>ventana.configure</a:t>
            </a: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PE" sz="1600" dirty="0" err="1">
                <a:latin typeface="Arial" panose="020B0604020202020204" pitchFamily="34" charset="0"/>
                <a:cs typeface="Arial" panose="020B0604020202020204" pitchFamily="34" charset="0"/>
              </a:rPr>
              <a:t>bg</a:t>
            </a: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s-PE" sz="1600" dirty="0" err="1">
                <a:latin typeface="Arial" panose="020B0604020202020204" pitchFamily="34" charset="0"/>
                <a:cs typeface="Arial" panose="020B0604020202020204" pitchFamily="34" charset="0"/>
              </a:rPr>
              <a:t>color.get</a:t>
            </a: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())</a:t>
            </a:r>
          </a:p>
          <a:p>
            <a:endParaRPr lang="es-P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PE" sz="1600" dirty="0" err="1">
                <a:latin typeface="Arial" panose="020B0604020202020204" pitchFamily="34" charset="0"/>
                <a:cs typeface="Arial" panose="020B0604020202020204" pitchFamily="34" charset="0"/>
              </a:rPr>
              <a:t>Radiobutton</a:t>
            </a: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PE" sz="16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="Rojo", variable=color, </a:t>
            </a:r>
            <a:r>
              <a:rPr lang="es-PE" sz="1600" dirty="0" err="1"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="red", </a:t>
            </a:r>
            <a:r>
              <a:rPr lang="es-PE" sz="1600" dirty="0" err="1">
                <a:latin typeface="Arial" panose="020B0604020202020204" pitchFamily="34" charset="0"/>
                <a:cs typeface="Arial" panose="020B0604020202020204" pitchFamily="34" charset="0"/>
              </a:rPr>
              <a:t>command</a:t>
            </a: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=cambiar).pack()</a:t>
            </a:r>
          </a:p>
          <a:p>
            <a:r>
              <a:rPr lang="es-PE" sz="1600" dirty="0" err="1">
                <a:latin typeface="Arial" panose="020B0604020202020204" pitchFamily="34" charset="0"/>
                <a:cs typeface="Arial" panose="020B0604020202020204" pitchFamily="34" charset="0"/>
              </a:rPr>
              <a:t>Radiobutton</a:t>
            </a: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PE" sz="16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="Azul", variable=color, </a:t>
            </a:r>
            <a:r>
              <a:rPr lang="es-PE" sz="1600" dirty="0" err="1"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="blue", </a:t>
            </a:r>
            <a:r>
              <a:rPr lang="es-PE" sz="1600" dirty="0" err="1">
                <a:latin typeface="Arial" panose="020B0604020202020204" pitchFamily="34" charset="0"/>
                <a:cs typeface="Arial" panose="020B0604020202020204" pitchFamily="34" charset="0"/>
              </a:rPr>
              <a:t>command</a:t>
            </a: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=cambiar).pack()</a:t>
            </a:r>
          </a:p>
          <a:p>
            <a:r>
              <a:rPr lang="es-PE" sz="1600" dirty="0" err="1">
                <a:latin typeface="Arial" panose="020B0604020202020204" pitchFamily="34" charset="0"/>
                <a:cs typeface="Arial" panose="020B0604020202020204" pitchFamily="34" charset="0"/>
              </a:rPr>
              <a:t>Radiobutton</a:t>
            </a: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PE" sz="16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="Verde", variable=color, </a:t>
            </a:r>
            <a:r>
              <a:rPr lang="es-PE" sz="1600" dirty="0" err="1"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="</a:t>
            </a:r>
            <a:r>
              <a:rPr lang="es-PE" sz="1600" dirty="0" err="1">
                <a:latin typeface="Arial" panose="020B0604020202020204" pitchFamily="34" charset="0"/>
                <a:cs typeface="Arial" panose="020B0604020202020204" pitchFamily="34" charset="0"/>
              </a:rPr>
              <a:t>green</a:t>
            </a: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", </a:t>
            </a:r>
            <a:r>
              <a:rPr lang="es-PE" sz="1600" dirty="0" err="1">
                <a:latin typeface="Arial" panose="020B0604020202020204" pitchFamily="34" charset="0"/>
                <a:cs typeface="Arial" panose="020B0604020202020204" pitchFamily="34" charset="0"/>
              </a:rPr>
              <a:t>command</a:t>
            </a: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=cambiar).pack()</a:t>
            </a:r>
          </a:p>
          <a:p>
            <a:b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P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PE" sz="1600" dirty="0" err="1">
                <a:latin typeface="Arial" panose="020B0604020202020204" pitchFamily="34" charset="0"/>
                <a:cs typeface="Arial" panose="020B0604020202020204" pitchFamily="34" charset="0"/>
              </a:rPr>
              <a:t>ventana.mainloop</a:t>
            </a: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endParaRPr lang="es-P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EEC570EF-2FA8-02E1-0171-377CA0A93C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1336" y="1551563"/>
            <a:ext cx="2796782" cy="25986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44360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>
            <a:extLst>
              <a:ext uri="{FF2B5EF4-FFF2-40B4-BE49-F238E27FC236}">
                <a16:creationId xmlns:a16="http://schemas.microsoft.com/office/drawing/2014/main" id="{2242804B-D1E0-753A-DD92-98EE9B8FC382}"/>
              </a:ext>
            </a:extLst>
          </p:cNvPr>
          <p:cNvSpPr/>
          <p:nvPr/>
        </p:nvSpPr>
        <p:spPr>
          <a:xfrm>
            <a:off x="6184185" y="0"/>
            <a:ext cx="6007813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47E0CC3B-34CD-3F3E-3873-481C22CA9362}"/>
              </a:ext>
            </a:extLst>
          </p:cNvPr>
          <p:cNvSpPr/>
          <p:nvPr/>
        </p:nvSpPr>
        <p:spPr>
          <a:xfrm>
            <a:off x="0" y="6560598"/>
            <a:ext cx="12191999" cy="297402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400" b="1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5D34582-9257-7B1E-7216-DC281F9928C8}"/>
              </a:ext>
            </a:extLst>
          </p:cNvPr>
          <p:cNvSpPr/>
          <p:nvPr/>
        </p:nvSpPr>
        <p:spPr>
          <a:xfrm>
            <a:off x="981871" y="6724834"/>
            <a:ext cx="10058400" cy="133166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F122E93-DE7E-5A8E-4A43-D2BD58871362}"/>
              </a:ext>
            </a:extLst>
          </p:cNvPr>
          <p:cNvSpPr txBox="1"/>
          <p:nvPr/>
        </p:nvSpPr>
        <p:spPr>
          <a:xfrm>
            <a:off x="435006" y="272494"/>
            <a:ext cx="585970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PE" b="1" dirty="0">
                <a:latin typeface="Arial" panose="020B0604020202020204" pitchFamily="34" charset="0"/>
                <a:cs typeface="Arial" panose="020B0604020202020204" pitchFamily="34" charset="0"/>
              </a:rPr>
              <a:t>Ejercicio 5: Conversor de temperatura</a:t>
            </a:r>
          </a:p>
          <a:p>
            <a:pPr>
              <a:buNone/>
            </a:pPr>
            <a:r>
              <a:rPr lang="es-PE" b="1" dirty="0">
                <a:latin typeface="Arial" panose="020B0604020202020204" pitchFamily="34" charset="0"/>
                <a:cs typeface="Arial" panose="020B0604020202020204" pitchFamily="34" charset="0"/>
              </a:rPr>
              <a:t>Objetivo: </a:t>
            </a:r>
            <a:r>
              <a:rPr lang="es-PE" dirty="0">
                <a:latin typeface="Arial" panose="020B0604020202020204" pitchFamily="34" charset="0"/>
                <a:cs typeface="Arial" panose="020B0604020202020204" pitchFamily="34" charset="0"/>
              </a:rPr>
              <a:t>Usar </a:t>
            </a:r>
            <a:r>
              <a:rPr lang="es-PE" dirty="0" err="1">
                <a:latin typeface="Arial" panose="020B0604020202020204" pitchFamily="34" charset="0"/>
                <a:cs typeface="Arial" panose="020B0604020202020204" pitchFamily="34" charset="0"/>
              </a:rPr>
              <a:t>Radiobutton</a:t>
            </a:r>
            <a:r>
              <a:rPr lang="es-PE" dirty="0">
                <a:latin typeface="Arial" panose="020B0604020202020204" pitchFamily="34" charset="0"/>
                <a:cs typeface="Arial" panose="020B0604020202020204" pitchFamily="34" charset="0"/>
              </a:rPr>
              <a:t> para elegir fórmulas.</a:t>
            </a:r>
          </a:p>
          <a:p>
            <a:pPr>
              <a:buNone/>
            </a:pPr>
            <a:r>
              <a:rPr lang="es-PE" dirty="0">
                <a:latin typeface="Arial" panose="020B0604020202020204" pitchFamily="34" charset="0"/>
                <a:cs typeface="Arial" panose="020B0604020202020204" pitchFamily="34" charset="0"/>
              </a:rPr>
              <a:t>Opciones: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PE" dirty="0">
                <a:latin typeface="Arial" panose="020B0604020202020204" pitchFamily="34" charset="0"/>
                <a:cs typeface="Arial" panose="020B0604020202020204" pitchFamily="34" charset="0"/>
              </a:rPr>
              <a:t>Celsius a Fahrenheit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PE" dirty="0">
                <a:latin typeface="Arial" panose="020B0604020202020204" pitchFamily="34" charset="0"/>
                <a:cs typeface="Arial" panose="020B0604020202020204" pitchFamily="34" charset="0"/>
              </a:rPr>
              <a:t>Fahrenheit a Celsius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127A88A-FD2F-2622-111B-2FFD91DDCCF3}"/>
              </a:ext>
            </a:extLst>
          </p:cNvPr>
          <p:cNvSpPr txBox="1"/>
          <p:nvPr/>
        </p:nvSpPr>
        <p:spPr>
          <a:xfrm>
            <a:off x="668489" y="1954955"/>
            <a:ext cx="484720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200" dirty="0" err="1">
                <a:latin typeface="Arial" panose="020B0604020202020204" pitchFamily="34" charset="0"/>
                <a:cs typeface="Arial" panose="020B0604020202020204" pitchFamily="34" charset="0"/>
              </a:rPr>
              <a:t>Import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 Tkinter as </a:t>
            </a:r>
            <a:r>
              <a:rPr lang="es-PE" sz="1200" dirty="0" err="1">
                <a:latin typeface="Arial" panose="020B0604020202020204" pitchFamily="34" charset="0"/>
                <a:cs typeface="Arial" panose="020B0604020202020204" pitchFamily="34" charset="0"/>
              </a:rPr>
              <a:t>tk</a:t>
            </a:r>
            <a:endParaRPr lang="es-PE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PE" sz="1200" dirty="0" err="1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E" sz="1200" dirty="0" err="1">
                <a:latin typeface="Arial" panose="020B0604020202020204" pitchFamily="34" charset="0"/>
                <a:cs typeface="Arial" panose="020B0604020202020204" pitchFamily="34" charset="0"/>
              </a:rPr>
              <a:t>tkinter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E" sz="1200" dirty="0" err="1">
                <a:latin typeface="Arial" panose="020B0604020202020204" pitchFamily="34" charset="0"/>
                <a:cs typeface="Arial" panose="020B0604020202020204" pitchFamily="34" charset="0"/>
              </a:rPr>
              <a:t>import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 *</a:t>
            </a:r>
            <a:b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ventana = </a:t>
            </a:r>
            <a:r>
              <a:rPr lang="es-PE" sz="1200" dirty="0" err="1">
                <a:latin typeface="Arial" panose="020B0604020202020204" pitchFamily="34" charset="0"/>
                <a:cs typeface="Arial" panose="020B0604020202020204" pitchFamily="34" charset="0"/>
              </a:rPr>
              <a:t>tk.Tk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  <a:b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1200" dirty="0" err="1">
                <a:latin typeface="Arial" panose="020B0604020202020204" pitchFamily="34" charset="0"/>
                <a:cs typeface="Arial" panose="020B0604020202020204" pitchFamily="34" charset="0"/>
              </a:rPr>
              <a:t>ventana.geometry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("350x300")</a:t>
            </a:r>
            <a:b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1200" dirty="0" err="1">
                <a:latin typeface="Arial" panose="020B0604020202020204" pitchFamily="34" charset="0"/>
                <a:cs typeface="Arial" panose="020B0604020202020204" pitchFamily="34" charset="0"/>
              </a:rPr>
              <a:t>opcion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s-PE" sz="1200" dirty="0" err="1">
                <a:latin typeface="Arial" panose="020B0604020202020204" pitchFamily="34" charset="0"/>
                <a:cs typeface="Arial" panose="020B0604020202020204" pitchFamily="34" charset="0"/>
              </a:rPr>
              <a:t>IntVar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  <a:b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1200" dirty="0" err="1">
                <a:latin typeface="Arial" panose="020B0604020202020204" pitchFamily="34" charset="0"/>
                <a:cs typeface="Arial" panose="020B0604020202020204" pitchFamily="34" charset="0"/>
              </a:rPr>
              <a:t>def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 convertir():</a:t>
            </a:r>
            <a:b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numero = </a:t>
            </a:r>
            <a:r>
              <a:rPr lang="es-PE" sz="1200" dirty="0" err="1">
                <a:latin typeface="Arial" panose="020B0604020202020204" pitchFamily="34" charset="0"/>
                <a:cs typeface="Arial" panose="020B0604020202020204" pitchFamily="34" charset="0"/>
              </a:rPr>
              <a:t>float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PE" sz="1200" dirty="0" err="1">
                <a:latin typeface="Arial" panose="020B0604020202020204" pitchFamily="34" charset="0"/>
                <a:cs typeface="Arial" panose="020B0604020202020204" pitchFamily="34" charset="0"/>
              </a:rPr>
              <a:t>caja.get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())</a:t>
            </a:r>
            <a:b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1200" dirty="0" err="1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E" sz="1200" dirty="0" err="1">
                <a:latin typeface="Arial" panose="020B0604020202020204" pitchFamily="34" charset="0"/>
                <a:cs typeface="Arial" panose="020B0604020202020204" pitchFamily="34" charset="0"/>
              </a:rPr>
              <a:t>opcion.get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() == 1:</a:t>
            </a:r>
            <a:b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resultado = (numero * 9/5) + 32</a:t>
            </a:r>
            <a:b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1200" dirty="0" err="1">
                <a:latin typeface="Arial" panose="020B0604020202020204" pitchFamily="34" charset="0"/>
                <a:cs typeface="Arial" panose="020B0604020202020204" pitchFamily="34" charset="0"/>
              </a:rPr>
              <a:t>etiqueta.config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PE" sz="12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="Fahrenheit: " + </a:t>
            </a:r>
            <a:r>
              <a:rPr lang="es-PE" sz="1200" dirty="0" err="1">
                <a:latin typeface="Arial" panose="020B0604020202020204" pitchFamily="34" charset="0"/>
                <a:cs typeface="Arial" panose="020B0604020202020204" pitchFamily="34" charset="0"/>
              </a:rPr>
              <a:t>str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(resultado))</a:t>
            </a:r>
            <a:b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1200" dirty="0" err="1">
                <a:latin typeface="Arial" panose="020B0604020202020204" pitchFamily="34" charset="0"/>
                <a:cs typeface="Arial" panose="020B0604020202020204" pitchFamily="34" charset="0"/>
              </a:rPr>
              <a:t>else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resultado = (numero - 32) * 5/9</a:t>
            </a:r>
            <a:b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1200" dirty="0" err="1">
                <a:latin typeface="Arial" panose="020B0604020202020204" pitchFamily="34" charset="0"/>
                <a:cs typeface="Arial" panose="020B0604020202020204" pitchFamily="34" charset="0"/>
              </a:rPr>
              <a:t>etiqueta.config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PE" sz="12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="Celsius: " + </a:t>
            </a:r>
            <a:r>
              <a:rPr lang="es-PE" sz="1200" dirty="0" err="1">
                <a:latin typeface="Arial" panose="020B0604020202020204" pitchFamily="34" charset="0"/>
                <a:cs typeface="Arial" panose="020B0604020202020204" pitchFamily="34" charset="0"/>
              </a:rPr>
              <a:t>str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(resultado))</a:t>
            </a:r>
            <a:b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Label(</a:t>
            </a:r>
            <a:r>
              <a:rPr lang="es-PE" sz="12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="Ingrese temperatura").pack()</a:t>
            </a:r>
            <a:b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caja = </a:t>
            </a:r>
            <a:r>
              <a:rPr lang="es-PE" sz="1200" dirty="0" err="1">
                <a:latin typeface="Arial" panose="020B0604020202020204" pitchFamily="34" charset="0"/>
                <a:cs typeface="Arial" panose="020B0604020202020204" pitchFamily="34" charset="0"/>
              </a:rPr>
              <a:t>Entry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  <a:b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1200" dirty="0" err="1">
                <a:latin typeface="Arial" panose="020B0604020202020204" pitchFamily="34" charset="0"/>
                <a:cs typeface="Arial" panose="020B0604020202020204" pitchFamily="34" charset="0"/>
              </a:rPr>
              <a:t>caja.pack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  <a:b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P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5D73388D-03E8-316A-B015-FCCBE2BB7E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9811" y="272494"/>
            <a:ext cx="2882886" cy="27360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8CD8218-137C-4706-F61C-92C3C093B672}"/>
              </a:ext>
            </a:extLst>
          </p:cNvPr>
          <p:cNvSpPr txBox="1"/>
          <p:nvPr/>
        </p:nvSpPr>
        <p:spPr>
          <a:xfrm>
            <a:off x="6755615" y="3677809"/>
            <a:ext cx="529064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200" dirty="0" err="1">
                <a:latin typeface="Arial" panose="020B0604020202020204" pitchFamily="34" charset="0"/>
                <a:cs typeface="Arial" panose="020B0604020202020204" pitchFamily="34" charset="0"/>
              </a:rPr>
              <a:t>Radiobutton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PE" sz="12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="Celsius a Fahrenheit",</a:t>
            </a:r>
            <a:b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variable=</a:t>
            </a:r>
            <a:r>
              <a:rPr lang="es-PE" sz="1200" dirty="0" err="1">
                <a:latin typeface="Arial" panose="020B0604020202020204" pitchFamily="34" charset="0"/>
                <a:cs typeface="Arial" panose="020B0604020202020204" pitchFamily="34" charset="0"/>
              </a:rPr>
              <a:t>opcion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b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1200" dirty="0" err="1"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=1).pack()</a:t>
            </a:r>
            <a:b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1200" dirty="0" err="1">
                <a:latin typeface="Arial" panose="020B0604020202020204" pitchFamily="34" charset="0"/>
                <a:cs typeface="Arial" panose="020B0604020202020204" pitchFamily="34" charset="0"/>
              </a:rPr>
              <a:t>Radiobutton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PE" sz="12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="Fahrenheit a Celsius",</a:t>
            </a:r>
            <a:b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variable=</a:t>
            </a:r>
            <a:r>
              <a:rPr lang="es-PE" sz="1200" dirty="0" err="1">
                <a:latin typeface="Arial" panose="020B0604020202020204" pitchFamily="34" charset="0"/>
                <a:cs typeface="Arial" panose="020B0604020202020204" pitchFamily="34" charset="0"/>
              </a:rPr>
              <a:t>opcion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b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1200" dirty="0" err="1"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=2).pack()</a:t>
            </a:r>
            <a:b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Button(</a:t>
            </a:r>
            <a:r>
              <a:rPr lang="es-PE" sz="12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="Convertir", </a:t>
            </a:r>
            <a:r>
              <a:rPr lang="es-PE" sz="1200" dirty="0" err="1">
                <a:latin typeface="Arial" panose="020B0604020202020204" pitchFamily="34" charset="0"/>
                <a:cs typeface="Arial" panose="020B0604020202020204" pitchFamily="34" charset="0"/>
              </a:rPr>
              <a:t>command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=convertir).pack()</a:t>
            </a:r>
            <a:b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etiqueta = Label(</a:t>
            </a:r>
            <a:r>
              <a:rPr lang="es-PE" sz="12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="")</a:t>
            </a:r>
            <a:b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1200" dirty="0" err="1">
                <a:latin typeface="Arial" panose="020B0604020202020204" pitchFamily="34" charset="0"/>
                <a:cs typeface="Arial" panose="020B0604020202020204" pitchFamily="34" charset="0"/>
              </a:rPr>
              <a:t>etiqueta.pack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  <a:b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1200" dirty="0" err="1">
                <a:latin typeface="Arial" panose="020B0604020202020204" pitchFamily="34" charset="0"/>
                <a:cs typeface="Arial" panose="020B0604020202020204" pitchFamily="34" charset="0"/>
              </a:rPr>
              <a:t>ventana.mainloop</a:t>
            </a:r>
            <a:r>
              <a:rPr lang="es-PE" sz="12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  <a:endParaRPr lang="es-PE" sz="1200" dirty="0"/>
          </a:p>
        </p:txBody>
      </p:sp>
    </p:spTree>
    <p:extLst>
      <p:ext uri="{BB962C8B-B14F-4D97-AF65-F5344CB8AC3E}">
        <p14:creationId xmlns:p14="http://schemas.microsoft.com/office/powerpoint/2010/main" val="30011750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17637</TotalTime>
  <Words>918</Words>
  <Application>Microsoft Office PowerPoint</Application>
  <PresentationFormat>Panorámica</PresentationFormat>
  <Paragraphs>105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Arial</vt:lpstr>
      <vt:lpstr>Arial Black</vt:lpstr>
      <vt:lpstr>Calibri</vt:lpstr>
      <vt:lpstr>Calibri Light</vt:lpstr>
      <vt:lpstr>Tema de Office</vt:lpstr>
      <vt:lpstr>ComboBox</vt:lpstr>
      <vt:lpstr>¿Qué es un Radiobutton?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Docente</dc:creator>
  <cp:lastModifiedBy>ARIANA HERVIAS SALAS</cp:lastModifiedBy>
  <cp:revision>34</cp:revision>
  <dcterms:created xsi:type="dcterms:W3CDTF">2024-08-29T17:11:47Z</dcterms:created>
  <dcterms:modified xsi:type="dcterms:W3CDTF">2026-05-14T03:15:36Z</dcterms:modified>
</cp:coreProperties>
</file>