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9" autoAdjust="0"/>
    <p:restoredTop sz="94610"/>
  </p:normalViewPr>
  <p:slideViewPr>
    <p:cSldViewPr snapToGrid="0" snapToObjects="1">
      <p:cViewPr>
        <p:scale>
          <a:sx n="91" d="100"/>
          <a:sy n="91" d="100"/>
        </p:scale>
        <p:origin x="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7470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510528"/>
            <a:ext cx="1115568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3" name="Text 1"/>
          <p:cNvSpPr/>
          <p:nvPr/>
        </p:nvSpPr>
        <p:spPr>
          <a:xfrm>
            <a:off x="548640" y="6583680"/>
            <a:ext cx="237744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4748B"/>
                </a:solidFill>
              </a:rPr>
              <a:t>Python + Tkinter</a:t>
            </a:r>
            <a:endParaRPr lang="en-US" sz="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3" name="Shape 1"/>
          <p:cNvSpPr/>
          <p:nvPr/>
        </p:nvSpPr>
        <p:spPr>
          <a:xfrm>
            <a:off x="7093915" y="960120"/>
            <a:ext cx="3200400" cy="3200400"/>
          </a:xfrm>
          <a:prstGeom prst="arc">
            <a:avLst/>
          </a:prstGeom>
          <a:solidFill>
            <a:srgbClr val="E53935">
              <a:alpha val="95000"/>
            </a:srgbClr>
          </a:solidFill>
          <a:ln w="12700">
            <a:solidFill>
              <a:srgbClr val="E53935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4" name="Shape 2"/>
          <p:cNvSpPr/>
          <p:nvPr/>
        </p:nvSpPr>
        <p:spPr>
          <a:xfrm>
            <a:off x="6464590" y="1816343"/>
            <a:ext cx="3840480" cy="3840480"/>
          </a:xfrm>
          <a:prstGeom prst="arc">
            <a:avLst/>
          </a:prstGeom>
          <a:solidFill>
            <a:srgbClr val="1D4ED8">
              <a:alpha val="90000"/>
            </a:srgbClr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Shape 3"/>
          <p:cNvSpPr/>
          <p:nvPr/>
        </p:nvSpPr>
        <p:spPr>
          <a:xfrm>
            <a:off x="7916875" y="3429000"/>
            <a:ext cx="2377440" cy="2377440"/>
          </a:xfrm>
          <a:prstGeom prst="arc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6" name="Text 4"/>
          <p:cNvSpPr/>
          <p:nvPr/>
        </p:nvSpPr>
        <p:spPr>
          <a:xfrm>
            <a:off x="932688" y="1213635"/>
            <a:ext cx="61264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 err="1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Colorchooser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 Python + Tkinter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777240" y="2926080"/>
            <a:ext cx="594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CBD5E1"/>
                </a:solidFill>
              </a:rPr>
              <a:t>Tema: selección de colores en interfaces gráficas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777240" y="3977640"/>
            <a:ext cx="1737360" cy="320040"/>
          </a:xfrm>
          <a:prstGeom prst="roundRect">
            <a:avLst>
              <a:gd name="adj" fmla="val 22857"/>
            </a:avLst>
          </a:prstGeom>
          <a:solidFill>
            <a:srgbClr val="E53935"/>
          </a:solidFill>
          <a:ln w="12700">
            <a:solidFill>
              <a:srgbClr val="E53935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9" name="Text 7"/>
          <p:cNvSpPr/>
          <p:nvPr/>
        </p:nvSpPr>
        <p:spPr>
          <a:xfrm>
            <a:off x="822960" y="4046220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Ejemplos sencillos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2697480" y="3977640"/>
            <a:ext cx="1005840" cy="320040"/>
          </a:xfrm>
          <a:prstGeom prst="roundRect">
            <a:avLst>
              <a:gd name="adj" fmla="val 22857"/>
            </a:avLst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1" name="Text 9"/>
          <p:cNvSpPr/>
          <p:nvPr/>
        </p:nvSpPr>
        <p:spPr>
          <a:xfrm>
            <a:off x="2743200" y="404622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Tkinter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3858768" y="3977640"/>
            <a:ext cx="731520" cy="320040"/>
          </a:xfrm>
          <a:prstGeom prst="roundRect">
            <a:avLst>
              <a:gd name="adj" fmla="val 22857"/>
            </a:avLst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3" name="Text 11"/>
          <p:cNvSpPr/>
          <p:nvPr/>
        </p:nvSpPr>
        <p:spPr>
          <a:xfrm>
            <a:off x="3904488" y="4046220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GUI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6453835" y="1325880"/>
            <a:ext cx="3566160" cy="438912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524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5" name="Shape 13"/>
          <p:cNvSpPr/>
          <p:nvPr/>
        </p:nvSpPr>
        <p:spPr>
          <a:xfrm>
            <a:off x="6453835" y="1325880"/>
            <a:ext cx="3566160" cy="320040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6" name="Text 14"/>
          <p:cNvSpPr/>
          <p:nvPr/>
        </p:nvSpPr>
        <p:spPr>
          <a:xfrm>
            <a:off x="6563563" y="1399032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4A3B8"/>
                </a:solidFill>
              </a:rPr>
              <a:t>● ● ●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185355" y="1399032"/>
            <a:ext cx="26517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475569"/>
                </a:solidFill>
              </a:rPr>
              <a:t>Selector de color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7596835" y="3291840"/>
            <a:ext cx="1280160" cy="411480"/>
          </a:xfrm>
          <a:prstGeom prst="roundRect">
            <a:avLst>
              <a:gd name="adj" fmla="val 15556"/>
            </a:avLst>
          </a:prstGeom>
          <a:solidFill>
            <a:srgbClr val="2563EB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9" name="Text 17"/>
          <p:cNvSpPr/>
          <p:nvPr/>
        </p:nvSpPr>
        <p:spPr>
          <a:xfrm>
            <a:off x="7669987" y="3429000"/>
            <a:ext cx="11338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Elegir color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7048195" y="4663440"/>
            <a:ext cx="274320" cy="274320"/>
          </a:xfrm>
          <a:prstGeom prst="arc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1" name="Shape 19"/>
          <p:cNvSpPr/>
          <p:nvPr/>
        </p:nvSpPr>
        <p:spPr>
          <a:xfrm>
            <a:off x="7432243" y="4663440"/>
            <a:ext cx="274320" cy="274320"/>
          </a:xfrm>
          <a:prstGeom prst="arc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2" name="Shape 20"/>
          <p:cNvSpPr/>
          <p:nvPr/>
        </p:nvSpPr>
        <p:spPr>
          <a:xfrm>
            <a:off x="7816291" y="4663440"/>
            <a:ext cx="274320" cy="274320"/>
          </a:xfrm>
          <a:prstGeom prst="arc">
            <a:avLst/>
          </a:prstGeom>
          <a:solidFill>
            <a:srgbClr val="FACC15"/>
          </a:solidFill>
          <a:ln w="12700">
            <a:solidFill>
              <a:srgbClr val="FACC15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3" name="Shape 21"/>
          <p:cNvSpPr/>
          <p:nvPr/>
        </p:nvSpPr>
        <p:spPr>
          <a:xfrm>
            <a:off x="8200339" y="4663440"/>
            <a:ext cx="274320" cy="274320"/>
          </a:xfrm>
          <a:prstGeom prst="arc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4" name="Shape 22"/>
          <p:cNvSpPr/>
          <p:nvPr/>
        </p:nvSpPr>
        <p:spPr>
          <a:xfrm>
            <a:off x="8584387" y="4663440"/>
            <a:ext cx="274320" cy="274320"/>
          </a:xfrm>
          <a:prstGeom prst="arc">
            <a:avLst/>
          </a:prstGeom>
          <a:solidFill>
            <a:srgbClr val="06B6D4"/>
          </a:solidFill>
          <a:ln w="12700">
            <a:solidFill>
              <a:srgbClr val="06B6D4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5" name="Shape 23"/>
          <p:cNvSpPr/>
          <p:nvPr/>
        </p:nvSpPr>
        <p:spPr>
          <a:xfrm>
            <a:off x="7048195" y="5047488"/>
            <a:ext cx="274320" cy="274320"/>
          </a:xfrm>
          <a:prstGeom prst="arc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6" name="Shape 24"/>
          <p:cNvSpPr/>
          <p:nvPr/>
        </p:nvSpPr>
        <p:spPr>
          <a:xfrm>
            <a:off x="7432243" y="5047488"/>
            <a:ext cx="274320" cy="274320"/>
          </a:xfrm>
          <a:prstGeom prst="arc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7" name="Shape 25"/>
          <p:cNvSpPr/>
          <p:nvPr/>
        </p:nvSpPr>
        <p:spPr>
          <a:xfrm>
            <a:off x="7816291" y="5047488"/>
            <a:ext cx="274320" cy="274320"/>
          </a:xfrm>
          <a:prstGeom prst="arc">
            <a:avLst/>
          </a:prstGeom>
          <a:solidFill>
            <a:srgbClr val="EC4899"/>
          </a:solidFill>
          <a:ln w="12700">
            <a:solidFill>
              <a:srgbClr val="EC4899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8" name="Shape 26"/>
          <p:cNvSpPr/>
          <p:nvPr/>
        </p:nvSpPr>
        <p:spPr>
          <a:xfrm>
            <a:off x="8200339" y="5047488"/>
            <a:ext cx="274320" cy="274320"/>
          </a:xfrm>
          <a:prstGeom prst="arc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9" name="Shape 27"/>
          <p:cNvSpPr/>
          <p:nvPr/>
        </p:nvSpPr>
        <p:spPr>
          <a:xfrm>
            <a:off x="8584387" y="5047488"/>
            <a:ext cx="274320" cy="274320"/>
          </a:xfrm>
          <a:prstGeom prst="arc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2D0E3482-D366-F9D5-D83A-B7273D91897C}"/>
              </a:ext>
            </a:extLst>
          </p:cNvPr>
          <p:cNvSpPr/>
          <p:nvPr/>
        </p:nvSpPr>
        <p:spPr>
          <a:xfrm>
            <a:off x="10500852" y="693174"/>
            <a:ext cx="1691148" cy="796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/>
              <a:t>11</a:t>
            </a:r>
            <a:endParaRPr lang="es-PE" sz="4400" b="1" dirty="0"/>
          </a:p>
        </p:txBody>
      </p:sp>
      <p:pic>
        <p:nvPicPr>
          <p:cNvPr id="32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54F7C56A-E8D4-43CB-599E-05607FB0C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465" y="4937760"/>
            <a:ext cx="2195303" cy="123485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1248" y="106666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Propósito de aprendizaje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9536" y="1496428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</a:rPr>
              <a:t>Al finalizar, el estudiante usa colorchooser para elegir colores y aplicarlos en una ventana Tkinter.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78408" y="2255380"/>
            <a:ext cx="5029200" cy="2103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800" dirty="0">
                <a:solidFill>
                  <a:srgbClr val="0F172A"/>
                </a:solidFill>
              </a:rPr>
              <a:t>Reconoce qué devuelve askcolor().</a:t>
            </a:r>
            <a:endParaRPr lang="en-US" sz="1800" dirty="0"/>
          </a:p>
          <a:p>
            <a:r>
              <a:rPr lang="en-US" sz="1800" dirty="0">
                <a:solidFill>
                  <a:srgbClr val="0F172A"/>
                </a:solidFill>
              </a:rPr>
              <a:t>Aplica el color seleccionado al fondo o texto.</a:t>
            </a:r>
            <a:endParaRPr lang="en-US" sz="1800" dirty="0"/>
          </a:p>
          <a:p>
            <a:r>
              <a:rPr lang="en-US" sz="1800" dirty="0">
                <a:solidFill>
                  <a:srgbClr val="0F172A"/>
                </a:solidFill>
              </a:rPr>
              <a:t>Construye una interfaz simple con botón y etiqueta.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013448" y="1981060"/>
            <a:ext cx="4023360" cy="3383280"/>
          </a:xfrm>
          <a:prstGeom prst="roundRect">
            <a:avLst>
              <a:gd name="adj" fmla="val 2162"/>
            </a:avLst>
          </a:prstGeom>
          <a:solidFill>
            <a:srgbClr val="FDE68A"/>
          </a:solidFill>
          <a:ln w="1524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6" name="Shape 4"/>
          <p:cNvSpPr/>
          <p:nvPr/>
        </p:nvSpPr>
        <p:spPr>
          <a:xfrm>
            <a:off x="7013448" y="1981060"/>
            <a:ext cx="4023360" cy="320040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" name="Text 5"/>
          <p:cNvSpPr/>
          <p:nvPr/>
        </p:nvSpPr>
        <p:spPr>
          <a:xfrm>
            <a:off x="7123176" y="2054212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4A3B8"/>
                </a:solidFill>
              </a:rPr>
              <a:t>● ● ●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44968" y="2054212"/>
            <a:ext cx="31089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475569"/>
                </a:solidFill>
              </a:rPr>
              <a:t>App sencilla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8385048" y="3444100"/>
            <a:ext cx="1280160" cy="411480"/>
          </a:xfrm>
          <a:prstGeom prst="roundRect">
            <a:avLst>
              <a:gd name="adj" fmla="val 15556"/>
            </a:avLst>
          </a:prstGeom>
          <a:solidFill>
            <a:srgbClr val="2563EB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0" name="Text 8"/>
          <p:cNvSpPr/>
          <p:nvPr/>
        </p:nvSpPr>
        <p:spPr>
          <a:xfrm>
            <a:off x="8458200" y="3581260"/>
            <a:ext cx="11338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Cambiar fondo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 rot="16200000">
            <a:off x="5916168" y="3124060"/>
            <a:ext cx="640080" cy="731520"/>
          </a:xfrm>
          <a:prstGeom prst="downArrow">
            <a:avLst/>
          </a:prstGeom>
          <a:solidFill>
            <a:srgbClr val="E53935"/>
          </a:solidFill>
          <a:ln w="12700">
            <a:solidFill>
              <a:srgbClr val="E53935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2" name="Text 10"/>
          <p:cNvSpPr/>
          <p:nvPr/>
        </p:nvSpPr>
        <p:spPr>
          <a:xfrm>
            <a:off x="6236208" y="5506534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F172A"/>
                </a:solidFill>
              </a:rPr>
              <a:t>Botón → diálogo → color aplicado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4085" y="927403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¿Qué es colorchooser?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932688" y="1605485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</a:rPr>
              <a:t>Es un cuadro de diálogo que permite seleccionar un color desde la interfaz.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051560" y="2090117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E53935"/>
                </a:solidFill>
              </a:rPr>
              <a:t>tkinter.colorchooser.askcolor()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1051560" y="2775917"/>
            <a:ext cx="5212080" cy="1217243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700" dirty="0">
                <a:solidFill>
                  <a:srgbClr val="0F172A"/>
                </a:solidFill>
              </a:rPr>
              <a:t>Abre una ventana emergente para elegir un color.</a:t>
            </a:r>
            <a:endParaRPr lang="en-US" sz="1700" dirty="0"/>
          </a:p>
          <a:p>
            <a:r>
              <a:rPr lang="en-US" sz="1700" dirty="0">
                <a:solidFill>
                  <a:srgbClr val="0F172A"/>
                </a:solidFill>
              </a:rPr>
              <a:t>Devuelve una tupla: color RGB y color hexadecimal.</a:t>
            </a:r>
            <a:endParaRPr lang="en-US" sz="1700" dirty="0"/>
          </a:p>
          <a:p>
            <a:r>
              <a:rPr lang="en-US" sz="1700" dirty="0">
                <a:solidFill>
                  <a:srgbClr val="0F172A"/>
                </a:solidFill>
              </a:rPr>
              <a:t>El valor hexadecimal se puede usar en widgets Tkinter.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12280" y="2044397"/>
            <a:ext cx="4480560" cy="347472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" name="Text 5"/>
          <p:cNvSpPr/>
          <p:nvPr/>
        </p:nvSpPr>
        <p:spPr>
          <a:xfrm>
            <a:off x="7132320" y="2364437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172A"/>
                </a:solidFill>
              </a:rPr>
              <a:t>Resultado típico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132320" y="3004517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D4E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((255, 0, 0), "#ff0000")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434072" y="3672029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64748B"/>
                </a:solidFill>
              </a:rPr>
              <a:t>RGB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823960" y="3672029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64748B"/>
                </a:solidFill>
              </a:rPr>
              <a:t>Hexadecimal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7909560" y="3553157"/>
            <a:ext cx="0" cy="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PE"/>
          </a:p>
        </p:txBody>
      </p:sp>
      <p:sp>
        <p:nvSpPr>
          <p:cNvPr id="12" name="Shape 10"/>
          <p:cNvSpPr/>
          <p:nvPr/>
        </p:nvSpPr>
        <p:spPr>
          <a:xfrm>
            <a:off x="9464040" y="3553157"/>
            <a:ext cx="365760" cy="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PE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91440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Sintaxis básica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1344168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</a:rPr>
              <a:t>Primero importamos el módulo y luego llamamos a askcolor().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31520" y="1828800"/>
            <a:ext cx="5394960" cy="3291840"/>
          </a:xfrm>
          <a:prstGeom prst="roundRect">
            <a:avLst>
              <a:gd name="adj" fmla="val 2222"/>
            </a:avLst>
          </a:prstGeom>
          <a:solidFill>
            <a:srgbClr val="11182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Text 3"/>
          <p:cNvSpPr/>
          <p:nvPr/>
        </p:nvSpPr>
        <p:spPr>
          <a:xfrm>
            <a:off x="896112" y="1975104"/>
            <a:ext cx="5065776" cy="3035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</a:t>
            </a:r>
            <a:r>
              <a:rPr lang="en-US" sz="20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lang="en-US" sz="2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tkinter </a:t>
            </a:r>
            <a:r>
              <a:rPr lang="en-US" sz="20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</a:t>
            </a:r>
            <a:r>
              <a:rPr lang="en-US" sz="2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tk
</a:t>
            </a:r>
            <a:r>
              <a:rPr lang="en-US" sz="20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 </a:t>
            </a:r>
            <a:r>
              <a:rPr lang="en-US" sz="20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</a:t>
            </a:r>
            <a:r>
              <a:rPr lang="en-US" sz="2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tkinter </a:t>
            </a:r>
            <a:r>
              <a:rPr lang="en-US" sz="20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lang="en-US" sz="2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colorchooser
</a:t>
            </a:r>
            <a:r>
              <a:rPr lang="en-US" sz="20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 </a:t>
            </a:r>
            <a:r>
              <a:rPr lang="en-US" sz="2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20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 </a:t>
            </a:r>
            <a:r>
              <a:rPr lang="en-US" sz="2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 </a:t>
            </a:r>
            <a:r>
              <a:rPr lang="en-US" sz="20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2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colorchooser</a:t>
            </a:r>
            <a:r>
              <a:rPr lang="en-US" sz="20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2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askcolor</a:t>
            </a:r>
            <a:r>
              <a:rPr lang="en-US" sz="20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2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title</a:t>
            </a:r>
            <a:r>
              <a:rPr lang="en-US" sz="20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2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"Elige un color"</a:t>
            </a:r>
            <a:r>
              <a:rPr lang="en-US" sz="20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r>
              <a:rPr lang="en-US" sz="2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20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 </a:t>
            </a:r>
            <a:r>
              <a:rPr lang="en-US" sz="20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r>
              <a:rPr lang="en-US" sz="20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2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</a:t>
            </a:r>
            <a:r>
              <a:rPr lang="en-US" sz="20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6720840" y="1828800"/>
            <a:ext cx="4297680" cy="3291840"/>
          </a:xfrm>
          <a:prstGeom prst="roundRect">
            <a:avLst>
              <a:gd name="adj" fmla="val 3333"/>
            </a:avLst>
          </a:prstGeom>
          <a:solidFill>
            <a:srgbClr val="EFF6FF"/>
          </a:solidFill>
          <a:ln w="12700">
            <a:solidFill>
              <a:srgbClr val="BFDBFE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" name="Text 5"/>
          <p:cNvSpPr/>
          <p:nvPr/>
        </p:nvSpPr>
        <p:spPr>
          <a:xfrm>
            <a:off x="7040880" y="219456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D4ED8"/>
                </a:solidFill>
              </a:rPr>
              <a:t>Idea clave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040880" y="2743200"/>
            <a:ext cx="3383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F172A"/>
                </a:solidFill>
              </a:rPr>
              <a:t>Usamos color[1] porque allí está el color en formato hexadecimal, por ejemplo: #00ff00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7315200" y="4069080"/>
            <a:ext cx="274320" cy="274320"/>
          </a:xfrm>
          <a:prstGeom prst="arc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0" name="Shape 8"/>
          <p:cNvSpPr/>
          <p:nvPr/>
        </p:nvSpPr>
        <p:spPr>
          <a:xfrm>
            <a:off x="7699248" y="4069080"/>
            <a:ext cx="274320" cy="274320"/>
          </a:xfrm>
          <a:prstGeom prst="arc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1" name="Shape 9"/>
          <p:cNvSpPr/>
          <p:nvPr/>
        </p:nvSpPr>
        <p:spPr>
          <a:xfrm>
            <a:off x="8083296" y="4069080"/>
            <a:ext cx="274320" cy="274320"/>
          </a:xfrm>
          <a:prstGeom prst="arc">
            <a:avLst/>
          </a:prstGeom>
          <a:solidFill>
            <a:srgbClr val="FACC15"/>
          </a:solidFill>
          <a:ln w="12700">
            <a:solidFill>
              <a:srgbClr val="FACC15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2" name="Shape 10"/>
          <p:cNvSpPr/>
          <p:nvPr/>
        </p:nvSpPr>
        <p:spPr>
          <a:xfrm>
            <a:off x="8467344" y="4069080"/>
            <a:ext cx="274320" cy="274320"/>
          </a:xfrm>
          <a:prstGeom prst="arc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3" name="Shape 11"/>
          <p:cNvSpPr/>
          <p:nvPr/>
        </p:nvSpPr>
        <p:spPr>
          <a:xfrm>
            <a:off x="8851392" y="4069080"/>
            <a:ext cx="274320" cy="274320"/>
          </a:xfrm>
          <a:prstGeom prst="arc">
            <a:avLst/>
          </a:prstGeom>
          <a:solidFill>
            <a:srgbClr val="06B6D4"/>
          </a:solidFill>
          <a:ln w="12700">
            <a:solidFill>
              <a:srgbClr val="06B6D4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4" name="Shape 12"/>
          <p:cNvSpPr/>
          <p:nvPr/>
        </p:nvSpPr>
        <p:spPr>
          <a:xfrm>
            <a:off x="7315200" y="4453128"/>
            <a:ext cx="274320" cy="274320"/>
          </a:xfrm>
          <a:prstGeom prst="arc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5" name="Shape 13"/>
          <p:cNvSpPr/>
          <p:nvPr/>
        </p:nvSpPr>
        <p:spPr>
          <a:xfrm>
            <a:off x="7699248" y="4453128"/>
            <a:ext cx="274320" cy="274320"/>
          </a:xfrm>
          <a:prstGeom prst="arc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6" name="Shape 14"/>
          <p:cNvSpPr/>
          <p:nvPr/>
        </p:nvSpPr>
        <p:spPr>
          <a:xfrm>
            <a:off x="8083296" y="4453128"/>
            <a:ext cx="274320" cy="274320"/>
          </a:xfrm>
          <a:prstGeom prst="arc">
            <a:avLst/>
          </a:prstGeom>
          <a:solidFill>
            <a:srgbClr val="EC4899"/>
          </a:solidFill>
          <a:ln w="12700">
            <a:solidFill>
              <a:srgbClr val="EC4899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7" name="Shape 15"/>
          <p:cNvSpPr/>
          <p:nvPr/>
        </p:nvSpPr>
        <p:spPr>
          <a:xfrm>
            <a:off x="8467344" y="4453128"/>
            <a:ext cx="274320" cy="274320"/>
          </a:xfrm>
          <a:prstGeom prst="arc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8" name="Shape 16"/>
          <p:cNvSpPr/>
          <p:nvPr/>
        </p:nvSpPr>
        <p:spPr>
          <a:xfrm>
            <a:off x="8851392" y="4453128"/>
            <a:ext cx="274320" cy="274320"/>
          </a:xfrm>
          <a:prstGeom prst="arc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Ejemplo 1: cambiar el color de fondo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749808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</a:rPr>
              <a:t>El usuario elige un color y la ventana lo aplica como fondo.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94360" y="1097280"/>
            <a:ext cx="5577840" cy="5120640"/>
          </a:xfrm>
          <a:prstGeom prst="roundRect">
            <a:avLst>
              <a:gd name="adj" fmla="val 1429"/>
            </a:avLst>
          </a:prstGeom>
          <a:solidFill>
            <a:srgbClr val="11182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s-PE" sz="2400"/>
          </a:p>
        </p:txBody>
      </p:sp>
      <p:sp>
        <p:nvSpPr>
          <p:cNvPr id="5" name="Text 3"/>
          <p:cNvSpPr/>
          <p:nvPr/>
        </p:nvSpPr>
        <p:spPr>
          <a:xfrm>
            <a:off x="758952" y="1243584"/>
            <a:ext cx="5248656" cy="4864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1 </a:t>
            </a:r>
            <a:r>
              <a:rPr lang="en-US" sz="14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tkinter </a:t>
            </a:r>
            <a:r>
              <a:rPr lang="en-US" sz="14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tk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2 </a:t>
            </a:r>
            <a:r>
              <a:rPr lang="en-US" sz="14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tkinter </a:t>
            </a:r>
            <a:r>
              <a:rPr lang="en-US" sz="14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colorchooser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3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4 </a:t>
            </a:r>
            <a:r>
              <a:rPr lang="en-US" sz="14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cambiar_fondo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():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5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color 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colorchooser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askcolor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title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"Color de fondo"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6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4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color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]: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7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ventana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config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bg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8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ventana 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tk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Tk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ventana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title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"Color de fondo"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ventana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geometry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"300x200"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boton 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tk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Button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ventana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text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"Elegir color"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command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cambiar_fondo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boton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pack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pady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60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ventana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mainloop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903720" y="1325880"/>
            <a:ext cx="3931920" cy="3291840"/>
          </a:xfrm>
          <a:prstGeom prst="roundRect">
            <a:avLst>
              <a:gd name="adj" fmla="val 2222"/>
            </a:avLst>
          </a:prstGeom>
          <a:solidFill>
            <a:srgbClr val="BFDBFE"/>
          </a:solidFill>
          <a:ln w="1524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" name="Shape 5"/>
          <p:cNvSpPr/>
          <p:nvPr/>
        </p:nvSpPr>
        <p:spPr>
          <a:xfrm>
            <a:off x="6903720" y="1325880"/>
            <a:ext cx="3931920" cy="320040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8" name="Text 6"/>
          <p:cNvSpPr/>
          <p:nvPr/>
        </p:nvSpPr>
        <p:spPr>
          <a:xfrm>
            <a:off x="7013448" y="1399032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4A3B8"/>
                </a:solidFill>
              </a:rPr>
              <a:t>● ● ●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635240" y="1399032"/>
            <a:ext cx="3017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475569"/>
                </a:solidFill>
              </a:rPr>
              <a:t>Color de fondo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8229600" y="2743200"/>
            <a:ext cx="1280160" cy="411480"/>
          </a:xfrm>
          <a:prstGeom prst="roundRect">
            <a:avLst>
              <a:gd name="adj" fmla="val 15556"/>
            </a:avLst>
          </a:prstGeom>
          <a:solidFill>
            <a:srgbClr val="2563EB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1" name="Text 9"/>
          <p:cNvSpPr/>
          <p:nvPr/>
        </p:nvSpPr>
        <p:spPr>
          <a:xfrm>
            <a:off x="8302752" y="2880360"/>
            <a:ext cx="11338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Elegir color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903720" y="484632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F172A"/>
                </a:solidFill>
              </a:rPr>
              <a:t>Resultado esperado: el fondo cambia al color seleccionado.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Ejemplo 2: cambiar el color del texto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749808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</a:rPr>
              <a:t>El color elegido se aplica a una etiqueta.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94360" y="1097280"/>
            <a:ext cx="5715000" cy="5166360"/>
          </a:xfrm>
          <a:prstGeom prst="roundRect">
            <a:avLst>
              <a:gd name="adj" fmla="val 1416"/>
            </a:avLst>
          </a:prstGeom>
          <a:solidFill>
            <a:srgbClr val="11182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Text 3"/>
          <p:cNvSpPr/>
          <p:nvPr/>
        </p:nvSpPr>
        <p:spPr>
          <a:xfrm>
            <a:off x="758952" y="1243584"/>
            <a:ext cx="5385816" cy="4910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1 </a:t>
            </a:r>
            <a:r>
              <a:rPr lang="en-US" sz="14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tkinter </a:t>
            </a:r>
            <a:r>
              <a:rPr lang="en-US" sz="14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tk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2 </a:t>
            </a:r>
            <a:r>
              <a:rPr lang="en-US" sz="14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tkinter </a:t>
            </a:r>
            <a:r>
              <a:rPr lang="en-US" sz="14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colorchooser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3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4 </a:t>
            </a:r>
            <a:r>
              <a:rPr lang="en-US" sz="14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cambiar_texto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():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5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color 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colorchooser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askcolor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title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"Color del texto"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6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4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color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]: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7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etiqueta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config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fg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8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ventana 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tk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Tk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ventana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title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"Texto con color"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ventana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geometry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"320x200"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etiqueta 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tk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Label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ventana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text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"Bienvenidos a Python"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font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=(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"Arial"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16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etiqueta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pack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pady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boton 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tk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Button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ventana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text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"Cambiar color"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command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cambiar_texto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boton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pack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ventana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mainloop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995160" y="1234440"/>
            <a:ext cx="384048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524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" name="Shape 5"/>
          <p:cNvSpPr/>
          <p:nvPr/>
        </p:nvSpPr>
        <p:spPr>
          <a:xfrm>
            <a:off x="6995160" y="1234440"/>
            <a:ext cx="3840480" cy="320040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8" name="Text 6"/>
          <p:cNvSpPr/>
          <p:nvPr/>
        </p:nvSpPr>
        <p:spPr>
          <a:xfrm>
            <a:off x="7104888" y="1307592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4A3B8"/>
                </a:solidFill>
              </a:rPr>
              <a:t>● ● ●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80" y="1307592"/>
            <a:ext cx="2926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475569"/>
                </a:solidFill>
              </a:rPr>
              <a:t>Texto con color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8275320" y="2697480"/>
            <a:ext cx="1280160" cy="411480"/>
          </a:xfrm>
          <a:prstGeom prst="roundRect">
            <a:avLst>
              <a:gd name="adj" fmla="val 15556"/>
            </a:avLst>
          </a:prstGeom>
          <a:solidFill>
            <a:srgbClr val="2563EB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1" name="Text 9"/>
          <p:cNvSpPr/>
          <p:nvPr/>
        </p:nvSpPr>
        <p:spPr>
          <a:xfrm>
            <a:off x="8348472" y="2834640"/>
            <a:ext cx="11338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Cambiar color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360920" y="21488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E53935"/>
                </a:solidFill>
              </a:rPr>
              <a:t>Bienvenidos a Python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498080" y="480060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E53935"/>
                </a:solidFill>
              </a:rPr>
              <a:t>fg = foreground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b="1" dirty="0">
                <a:solidFill>
                  <a:srgbClr val="E53935"/>
                </a:solidFill>
              </a:rPr>
              <a:t>color de letra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Ejemplo 3: mostrar el código hexadecimal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749808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</a:rPr>
              <a:t>El programa guarda el valor seleccionado para mostrarlo al usuario.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94360" y="1051560"/>
            <a:ext cx="5806440" cy="5212080"/>
          </a:xfrm>
          <a:prstGeom prst="roundRect">
            <a:avLst>
              <a:gd name="adj" fmla="val 1404"/>
            </a:avLst>
          </a:prstGeom>
          <a:solidFill>
            <a:srgbClr val="11182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Text 3"/>
          <p:cNvSpPr/>
          <p:nvPr/>
        </p:nvSpPr>
        <p:spPr>
          <a:xfrm>
            <a:off x="758952" y="1197864"/>
            <a:ext cx="5477256" cy="4956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1 </a:t>
            </a:r>
            <a:r>
              <a:rPr lang="en-US" sz="14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tkinter </a:t>
            </a:r>
            <a:r>
              <a:rPr lang="en-US" sz="14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tk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2 </a:t>
            </a:r>
            <a:r>
              <a:rPr lang="en-US" sz="14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tkinter </a:t>
            </a:r>
            <a:r>
              <a:rPr lang="en-US" sz="14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colorchooser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3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4 </a:t>
            </a:r>
            <a:r>
              <a:rPr lang="en-US" sz="14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elegir_color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():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5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color 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colorchooser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askcolor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title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"Selecciona un color"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6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4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color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]: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7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etiqueta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config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f"Color elegido: 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]}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bg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8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ventana 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tk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Tk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ventana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geometry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"360x220"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etiqueta 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tk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Label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ventana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text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"Aún no hay color"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width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28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height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etiqueta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pack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pady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tk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Button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ventana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text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"Seleccionar"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command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elegir_color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pack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4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 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ventana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mainloop</a:t>
            </a:r>
            <a:r>
              <a:rPr lang="en-US" sz="14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903720" y="1234440"/>
            <a:ext cx="3840480" cy="347472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" name="Text 5"/>
          <p:cNvSpPr/>
          <p:nvPr/>
        </p:nvSpPr>
        <p:spPr>
          <a:xfrm>
            <a:off x="7452360" y="2148840"/>
            <a:ext cx="2743200" cy="457200"/>
          </a:xfrm>
          <a:prstGeom prst="rect">
            <a:avLst/>
          </a:prstGeom>
          <a:solidFill>
            <a:srgbClr val="16A34A"/>
          </a:solidFill>
          <a:ln>
            <a:solidFill>
              <a:srgbClr val="16A34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Color elegido: #16a34a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132320" y="406908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0F172A"/>
                </a:solidFill>
              </a:rPr>
              <a:t>El valor #16a34a se puede reutilizar en bg, fg, activebackground, etc.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7248" y="1099169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Flujo del programa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971" y="1576713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</a:rPr>
              <a:t>El estudiante debe comprender el recorrido de la acción.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2103120" y="3270868"/>
            <a:ext cx="731520" cy="0"/>
          </a:xfrm>
          <a:prstGeom prst="line">
            <a:avLst/>
          </a:prstGeom>
          <a:noFill/>
          <a:ln w="25400">
            <a:solidFill>
              <a:srgbClr val="94A3B8"/>
            </a:solidFill>
            <a:prstDash val="solid"/>
            <a:tailEnd type="triangle"/>
          </a:ln>
        </p:spPr>
        <p:txBody>
          <a:bodyPr/>
          <a:lstStyle/>
          <a:p>
            <a:endParaRPr lang="es-PE"/>
          </a:p>
        </p:txBody>
      </p:sp>
      <p:sp>
        <p:nvSpPr>
          <p:cNvPr id="5" name="Shape 3"/>
          <p:cNvSpPr/>
          <p:nvPr/>
        </p:nvSpPr>
        <p:spPr>
          <a:xfrm>
            <a:off x="4206240" y="3270868"/>
            <a:ext cx="731520" cy="0"/>
          </a:xfrm>
          <a:prstGeom prst="line">
            <a:avLst/>
          </a:prstGeom>
          <a:noFill/>
          <a:ln w="25400">
            <a:solidFill>
              <a:srgbClr val="94A3B8"/>
            </a:solidFill>
            <a:prstDash val="solid"/>
            <a:tailEnd type="triangle"/>
          </a:ln>
        </p:spPr>
        <p:txBody>
          <a:bodyPr/>
          <a:lstStyle/>
          <a:p>
            <a:endParaRPr lang="es-PE"/>
          </a:p>
        </p:txBody>
      </p:sp>
      <p:sp>
        <p:nvSpPr>
          <p:cNvPr id="6" name="Shape 4"/>
          <p:cNvSpPr/>
          <p:nvPr/>
        </p:nvSpPr>
        <p:spPr>
          <a:xfrm>
            <a:off x="6309360" y="3270868"/>
            <a:ext cx="731520" cy="0"/>
          </a:xfrm>
          <a:prstGeom prst="line">
            <a:avLst/>
          </a:prstGeom>
          <a:noFill/>
          <a:ln w="25400">
            <a:solidFill>
              <a:srgbClr val="94A3B8"/>
            </a:solidFill>
            <a:prstDash val="solid"/>
            <a:tailEnd type="triangle"/>
          </a:ln>
        </p:spPr>
        <p:txBody>
          <a:bodyPr/>
          <a:lstStyle/>
          <a:p>
            <a:endParaRPr lang="es-PE"/>
          </a:p>
        </p:txBody>
      </p:sp>
      <p:sp>
        <p:nvSpPr>
          <p:cNvPr id="7" name="Shape 5"/>
          <p:cNvSpPr/>
          <p:nvPr/>
        </p:nvSpPr>
        <p:spPr>
          <a:xfrm>
            <a:off x="8412480" y="3270868"/>
            <a:ext cx="731520" cy="0"/>
          </a:xfrm>
          <a:prstGeom prst="line">
            <a:avLst/>
          </a:prstGeom>
          <a:noFill/>
          <a:ln w="25400">
            <a:solidFill>
              <a:srgbClr val="94A3B8"/>
            </a:solidFill>
            <a:prstDash val="solid"/>
            <a:tailEnd type="triangle"/>
          </a:ln>
        </p:spPr>
        <p:txBody>
          <a:bodyPr/>
          <a:lstStyle/>
          <a:p>
            <a:endParaRPr lang="es-PE"/>
          </a:p>
        </p:txBody>
      </p:sp>
      <p:sp>
        <p:nvSpPr>
          <p:cNvPr id="8" name="Shape 6"/>
          <p:cNvSpPr/>
          <p:nvPr/>
        </p:nvSpPr>
        <p:spPr>
          <a:xfrm>
            <a:off x="777240" y="2585068"/>
            <a:ext cx="1417320" cy="1325880"/>
          </a:xfrm>
          <a:prstGeom prst="roundRect">
            <a:avLst>
              <a:gd name="adj" fmla="val 6897"/>
            </a:avLst>
          </a:prstGeom>
          <a:solidFill>
            <a:srgbClr val="DBEAFE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9" name="Text 7"/>
          <p:cNvSpPr/>
          <p:nvPr/>
        </p:nvSpPr>
        <p:spPr>
          <a:xfrm>
            <a:off x="896112" y="2923396"/>
            <a:ext cx="1188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172A"/>
                </a:solidFill>
              </a:rPr>
              <a:t>Clic en botón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2880360" y="2585068"/>
            <a:ext cx="1417320" cy="1325880"/>
          </a:xfrm>
          <a:prstGeom prst="roundRect">
            <a:avLst>
              <a:gd name="adj" fmla="val 6897"/>
            </a:avLst>
          </a:prstGeom>
          <a:solidFill>
            <a:srgbClr val="E0F2FE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1" name="Text 9"/>
          <p:cNvSpPr/>
          <p:nvPr/>
        </p:nvSpPr>
        <p:spPr>
          <a:xfrm>
            <a:off x="2999232" y="2923396"/>
            <a:ext cx="1188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172A"/>
                </a:solidFill>
              </a:rPr>
              <a:t>askcolor()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983480" y="2585068"/>
            <a:ext cx="1417320" cy="1325880"/>
          </a:xfrm>
          <a:prstGeom prst="roundRect">
            <a:avLst>
              <a:gd name="adj" fmla="val 6897"/>
            </a:avLst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3" name="Text 11"/>
          <p:cNvSpPr/>
          <p:nvPr/>
        </p:nvSpPr>
        <p:spPr>
          <a:xfrm>
            <a:off x="5102352" y="2923396"/>
            <a:ext cx="1188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172A"/>
                </a:solidFill>
              </a:rPr>
              <a:t>Elige color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7086600" y="2585068"/>
            <a:ext cx="1417320" cy="1325880"/>
          </a:xfrm>
          <a:prstGeom prst="roundRect">
            <a:avLst>
              <a:gd name="adj" fmla="val 6897"/>
            </a:avLst>
          </a:prstGeom>
          <a:solidFill>
            <a:srgbClr val="DCFCE7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5" name="Text 13"/>
          <p:cNvSpPr/>
          <p:nvPr/>
        </p:nvSpPr>
        <p:spPr>
          <a:xfrm>
            <a:off x="7205472" y="2923396"/>
            <a:ext cx="1188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172A"/>
                </a:solidFill>
              </a:rPr>
              <a:t>Valida color[1]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9189720" y="2585068"/>
            <a:ext cx="1417320" cy="1325880"/>
          </a:xfrm>
          <a:prstGeom prst="roundRect">
            <a:avLst>
              <a:gd name="adj" fmla="val 6897"/>
            </a:avLst>
          </a:prstGeom>
          <a:solidFill>
            <a:srgbClr val="FCE7F3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7" name="Text 15"/>
          <p:cNvSpPr/>
          <p:nvPr/>
        </p:nvSpPr>
        <p:spPr>
          <a:xfrm>
            <a:off x="9308592" y="2923396"/>
            <a:ext cx="1188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172A"/>
                </a:solidFill>
              </a:rPr>
              <a:t>Aplica al widget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874520" y="5008228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53935"/>
                </a:solidFill>
              </a:rPr>
              <a:t>Regla importante: si el usuario cancela, color[1] será None. Por eso se valida antes de aplicar.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Errores frecuentes y solución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749808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</a:rPr>
              <a:t>Buenas prácticas para evitar fallas en clase.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31520" y="1234440"/>
            <a:ext cx="4846320" cy="4023360"/>
          </a:xfrm>
          <a:prstGeom prst="roundRect">
            <a:avLst>
              <a:gd name="adj" fmla="val 2273"/>
            </a:avLst>
          </a:prstGeom>
          <a:solidFill>
            <a:srgbClr val="FFF1F2"/>
          </a:solidFill>
          <a:ln w="12700">
            <a:solidFill>
              <a:srgbClr val="FECDD3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Text 3"/>
          <p:cNvSpPr/>
          <p:nvPr/>
        </p:nvSpPr>
        <p:spPr>
          <a:xfrm>
            <a:off x="1051560" y="160020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53935"/>
                </a:solidFill>
              </a:rPr>
              <a:t>Error frecuente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1005840" y="2148840"/>
            <a:ext cx="4251960" cy="1234440"/>
          </a:xfrm>
          <a:prstGeom prst="roundRect">
            <a:avLst>
              <a:gd name="adj" fmla="val 5926"/>
            </a:avLst>
          </a:prstGeom>
          <a:solidFill>
            <a:srgbClr val="11182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" name="Text 5"/>
          <p:cNvSpPr/>
          <p:nvPr/>
        </p:nvSpPr>
        <p:spPr>
          <a:xfrm>
            <a:off x="1170432" y="2295144"/>
            <a:ext cx="3922776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</a:t>
            </a: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 </a:t>
            </a:r>
            <a:r>
              <a:rPr lang="en-US" sz="13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colorchooser</a:t>
            </a:r>
            <a:r>
              <a:rPr lang="en-US" sz="13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askcolor</a:t>
            </a:r>
            <a:r>
              <a:rPr lang="en-US" sz="13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</a:t>
            </a: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3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 </a:t>
            </a: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ventana</a:t>
            </a:r>
            <a:r>
              <a:rPr lang="en-US" sz="13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config</a:t>
            </a:r>
            <a:r>
              <a:rPr lang="en-US" sz="13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bg</a:t>
            </a:r>
            <a:r>
              <a:rPr lang="en-US" sz="13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</a:t>
            </a:r>
            <a:r>
              <a:rPr lang="en-US" sz="13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51560" y="388620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0F172A"/>
                </a:solidFill>
              </a:rPr>
              <a:t>No se aplica directamente toda la tupla.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400800" y="1234440"/>
            <a:ext cx="4846320" cy="4023360"/>
          </a:xfrm>
          <a:prstGeom prst="roundRect">
            <a:avLst>
              <a:gd name="adj" fmla="val 2273"/>
            </a:avLst>
          </a:prstGeom>
          <a:solidFill>
            <a:srgbClr val="ECFDF5"/>
          </a:solidFill>
          <a:ln w="12700">
            <a:solidFill>
              <a:srgbClr val="BBF7D0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0" name="Text 8"/>
          <p:cNvSpPr/>
          <p:nvPr/>
        </p:nvSpPr>
        <p:spPr>
          <a:xfrm>
            <a:off x="6720840" y="160020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6A34A"/>
                </a:solidFill>
              </a:rPr>
              <a:t>Solución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675120" y="2148840"/>
            <a:ext cx="4251960" cy="1417320"/>
          </a:xfrm>
          <a:prstGeom prst="roundRect">
            <a:avLst>
              <a:gd name="adj" fmla="val 5161"/>
            </a:avLst>
          </a:prstGeom>
          <a:solidFill>
            <a:srgbClr val="11182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2" name="Text 10"/>
          <p:cNvSpPr/>
          <p:nvPr/>
        </p:nvSpPr>
        <p:spPr>
          <a:xfrm>
            <a:off x="6839712" y="2295144"/>
            <a:ext cx="3922776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</a:t>
            </a: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 </a:t>
            </a:r>
            <a:r>
              <a:rPr lang="en-US" sz="13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colorchooser</a:t>
            </a:r>
            <a:r>
              <a:rPr lang="en-US" sz="13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askcolor</a:t>
            </a:r>
            <a:r>
              <a:rPr lang="en-US" sz="13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</a:t>
            </a: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3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 </a:t>
            </a:r>
            <a:r>
              <a:rPr lang="en-US" sz="1300" dirty="0">
                <a:solidFill>
                  <a:srgbClr val="66D9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color</a:t>
            </a:r>
            <a:r>
              <a:rPr lang="en-US" sz="13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3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]:</a:t>
            </a: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lang="en-US" sz="1300" dirty="0">
                <a:solidFill>
                  <a:srgbClr val="8292A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 </a:t>
            </a: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ventana</a:t>
            </a:r>
            <a:r>
              <a:rPr lang="en-US" sz="13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config</a:t>
            </a:r>
            <a:r>
              <a:rPr lang="en-US" sz="13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bg</a:t>
            </a:r>
            <a:r>
              <a:rPr lang="en-US" sz="13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</a:t>
            </a:r>
            <a:r>
              <a:rPr lang="en-US" sz="13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300" dirty="0">
                <a:solidFill>
                  <a:srgbClr val="F8F8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720840" y="402336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0F172A"/>
                </a:solidFill>
              </a:rPr>
              <a:t>Se usa solo el hexadecimal y se valida si existe.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100584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Actividad guiada en aula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95528" y="1435608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</a:rPr>
              <a:t>Producto: una mini app para personalizar una ventana.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60120" y="2011680"/>
            <a:ext cx="4937760" cy="3017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800" dirty="0">
                <a:solidFill>
                  <a:srgbClr val="0F172A"/>
                </a:solidFill>
              </a:rPr>
              <a:t>Paso 1: crear ventana, etiqueta y dos botones.</a:t>
            </a:r>
            <a:endParaRPr lang="en-US" sz="1800" dirty="0"/>
          </a:p>
          <a:p>
            <a:r>
              <a:rPr lang="en-US" sz="1800" dirty="0">
                <a:solidFill>
                  <a:srgbClr val="0F172A"/>
                </a:solidFill>
              </a:rPr>
              <a:t>Paso 2: botón “Fondo” cambia bg de la ventana.</a:t>
            </a:r>
            <a:endParaRPr lang="en-US" sz="1800" dirty="0"/>
          </a:p>
          <a:p>
            <a:r>
              <a:rPr lang="en-US" sz="1800" dirty="0">
                <a:solidFill>
                  <a:srgbClr val="0F172A"/>
                </a:solidFill>
              </a:rPr>
              <a:t>Paso 3: botón “Texto” cambia fg de la etiqueta.</a:t>
            </a:r>
            <a:endParaRPr lang="en-US" sz="1800" dirty="0"/>
          </a:p>
          <a:p>
            <a:r>
              <a:rPr lang="en-US" sz="1800" dirty="0">
                <a:solidFill>
                  <a:srgbClr val="0F172A"/>
                </a:solidFill>
              </a:rPr>
              <a:t>Paso 4: mostrar el código hexadecimal elegido.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858000" y="1874520"/>
            <a:ext cx="4206240" cy="3657600"/>
          </a:xfrm>
          <a:prstGeom prst="roundRect">
            <a:avLst>
              <a:gd name="adj" fmla="val 2000"/>
            </a:avLst>
          </a:prstGeom>
          <a:solidFill>
            <a:srgbClr val="FDE68A"/>
          </a:solidFill>
          <a:ln w="1524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6" name="Shape 4"/>
          <p:cNvSpPr/>
          <p:nvPr/>
        </p:nvSpPr>
        <p:spPr>
          <a:xfrm>
            <a:off x="6858000" y="1874520"/>
            <a:ext cx="4206240" cy="320040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" name="Text 5"/>
          <p:cNvSpPr/>
          <p:nvPr/>
        </p:nvSpPr>
        <p:spPr>
          <a:xfrm>
            <a:off x="6967728" y="1947672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4A3B8"/>
                </a:solidFill>
              </a:rPr>
              <a:t>● ● ●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589520" y="1947672"/>
            <a:ext cx="3291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475569"/>
                </a:solidFill>
              </a:rPr>
              <a:t>Mi app de colores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8321040" y="3474720"/>
            <a:ext cx="1280160" cy="411480"/>
          </a:xfrm>
          <a:prstGeom prst="roundRect">
            <a:avLst>
              <a:gd name="adj" fmla="val 15556"/>
            </a:avLst>
          </a:prstGeom>
          <a:solidFill>
            <a:srgbClr val="2563EB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0" name="Text 8"/>
          <p:cNvSpPr/>
          <p:nvPr/>
        </p:nvSpPr>
        <p:spPr>
          <a:xfrm>
            <a:off x="8394192" y="3611880"/>
            <a:ext cx="11338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Fondo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7498080" y="4069080"/>
            <a:ext cx="1280160" cy="411480"/>
          </a:xfrm>
          <a:prstGeom prst="roundRect">
            <a:avLst>
              <a:gd name="adj" fmla="val 15556"/>
            </a:avLst>
          </a:prstGeom>
          <a:solidFill>
            <a:srgbClr val="E53935"/>
          </a:solidFill>
          <a:ln w="12700">
            <a:solidFill>
              <a:srgbClr val="E53935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2" name="Text 10"/>
          <p:cNvSpPr/>
          <p:nvPr/>
        </p:nvSpPr>
        <p:spPr>
          <a:xfrm>
            <a:off x="7589520" y="4197096"/>
            <a:ext cx="1097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Texto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097280" y="5760720"/>
            <a:ext cx="10241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D4ED8"/>
                </a:solidFill>
              </a:rPr>
              <a:t>Reto: agregar un botón para restaurar los colores iniciales.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Criterios de evaluación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749808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</a:rPr>
              <a:t>Lista de cotejo breve para revisar la actividad.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1325880" y="1234440"/>
            <a:ext cx="9509760" cy="566928"/>
          </a:xfrm>
          <a:prstGeom prst="rect">
            <a:avLst/>
          </a:prstGeom>
          <a:solidFill>
            <a:srgbClr val="0F172A"/>
          </a:solidFill>
          <a:ln w="635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Text 3"/>
          <p:cNvSpPr/>
          <p:nvPr/>
        </p:nvSpPr>
        <p:spPr>
          <a:xfrm>
            <a:off x="1554480" y="13990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Criterio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235440" y="1399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Logrado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1325880" y="1801368"/>
            <a:ext cx="9509760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8" name="Text 6"/>
          <p:cNvSpPr/>
          <p:nvPr/>
        </p:nvSpPr>
        <p:spPr>
          <a:xfrm>
            <a:off x="1554480" y="1965960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F172A"/>
                </a:solidFill>
              </a:rPr>
              <a:t>Importa correctamente colorchooser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235440" y="1965960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A34A"/>
                </a:solidFill>
              </a:rPr>
              <a:t>✓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1325880" y="2368296"/>
            <a:ext cx="9509760" cy="566928"/>
          </a:xfrm>
          <a:prstGeom prst="rect">
            <a:avLst/>
          </a:prstGeom>
          <a:solidFill>
            <a:srgbClr val="F1F5F9"/>
          </a:solidFill>
          <a:ln w="635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1" name="Text 9"/>
          <p:cNvSpPr/>
          <p:nvPr/>
        </p:nvSpPr>
        <p:spPr>
          <a:xfrm>
            <a:off x="1554480" y="2532888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F172A"/>
                </a:solidFill>
              </a:rPr>
              <a:t>Usa askcolor() con un botón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235440" y="2532888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A34A"/>
                </a:solidFill>
              </a:rPr>
              <a:t>✓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1325880" y="2935224"/>
            <a:ext cx="9509760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4" name="Text 12"/>
          <p:cNvSpPr/>
          <p:nvPr/>
        </p:nvSpPr>
        <p:spPr>
          <a:xfrm>
            <a:off x="1554480" y="3099816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F172A"/>
                </a:solidFill>
              </a:rPr>
              <a:t>Valida que color[1] no sea None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235440" y="3099816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A34A"/>
                </a:solidFill>
              </a:rPr>
              <a:t>✓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1325880" y="3502152"/>
            <a:ext cx="9509760" cy="566928"/>
          </a:xfrm>
          <a:prstGeom prst="rect">
            <a:avLst/>
          </a:prstGeom>
          <a:solidFill>
            <a:srgbClr val="F1F5F9"/>
          </a:solidFill>
          <a:ln w="635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7" name="Text 15"/>
          <p:cNvSpPr/>
          <p:nvPr/>
        </p:nvSpPr>
        <p:spPr>
          <a:xfrm>
            <a:off x="1554480" y="3666744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F172A"/>
                </a:solidFill>
              </a:rPr>
              <a:t>Aplica el color a bg o fg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9235440" y="3666744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A34A"/>
                </a:solidFill>
              </a:rPr>
              <a:t>✓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1325880" y="4069080"/>
            <a:ext cx="9509760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0" name="Text 18"/>
          <p:cNvSpPr/>
          <p:nvPr/>
        </p:nvSpPr>
        <p:spPr>
          <a:xfrm>
            <a:off x="1554480" y="423367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F172A"/>
                </a:solidFill>
              </a:rPr>
              <a:t>Presenta una interfaz ordenada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235440" y="423367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A34A"/>
                </a:solidFill>
              </a:rPr>
              <a:t>✓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554480" y="5029200"/>
            <a:ext cx="8961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64748B"/>
                </a:solidFill>
              </a:rPr>
              <a:t>Instrumento sugerido: lista de cotejo o rúbrica corta de desempeño.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088" y="73152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Cierre: ideas que deben quedar claras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22376" y="1161288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</a:rPr>
              <a:t>Colorchooser ayuda a construir interfaces más interactivas y personalizables.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932688" y="1645920"/>
            <a:ext cx="274320" cy="274320"/>
          </a:xfrm>
          <a:prstGeom prst="arc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Shape 3"/>
          <p:cNvSpPr/>
          <p:nvPr/>
        </p:nvSpPr>
        <p:spPr>
          <a:xfrm>
            <a:off x="1316736" y="1645920"/>
            <a:ext cx="274320" cy="274320"/>
          </a:xfrm>
          <a:prstGeom prst="arc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6" name="Shape 4"/>
          <p:cNvSpPr/>
          <p:nvPr/>
        </p:nvSpPr>
        <p:spPr>
          <a:xfrm>
            <a:off x="1700784" y="1645920"/>
            <a:ext cx="274320" cy="274320"/>
          </a:xfrm>
          <a:prstGeom prst="arc">
            <a:avLst/>
          </a:prstGeom>
          <a:solidFill>
            <a:srgbClr val="FACC15"/>
          </a:solidFill>
          <a:ln w="12700">
            <a:solidFill>
              <a:srgbClr val="FACC15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" name="Shape 5"/>
          <p:cNvSpPr/>
          <p:nvPr/>
        </p:nvSpPr>
        <p:spPr>
          <a:xfrm>
            <a:off x="2084832" y="1645920"/>
            <a:ext cx="274320" cy="274320"/>
          </a:xfrm>
          <a:prstGeom prst="arc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8" name="Shape 6"/>
          <p:cNvSpPr/>
          <p:nvPr/>
        </p:nvSpPr>
        <p:spPr>
          <a:xfrm>
            <a:off x="2468880" y="1645920"/>
            <a:ext cx="274320" cy="274320"/>
          </a:xfrm>
          <a:prstGeom prst="arc">
            <a:avLst/>
          </a:prstGeom>
          <a:solidFill>
            <a:srgbClr val="06B6D4"/>
          </a:solidFill>
          <a:ln w="12700">
            <a:solidFill>
              <a:srgbClr val="06B6D4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9" name="Shape 7"/>
          <p:cNvSpPr/>
          <p:nvPr/>
        </p:nvSpPr>
        <p:spPr>
          <a:xfrm>
            <a:off x="932688" y="2029968"/>
            <a:ext cx="274320" cy="274320"/>
          </a:xfrm>
          <a:prstGeom prst="arc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0" name="Shape 8"/>
          <p:cNvSpPr/>
          <p:nvPr/>
        </p:nvSpPr>
        <p:spPr>
          <a:xfrm>
            <a:off x="1316736" y="2029968"/>
            <a:ext cx="274320" cy="274320"/>
          </a:xfrm>
          <a:prstGeom prst="arc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1" name="Shape 9"/>
          <p:cNvSpPr/>
          <p:nvPr/>
        </p:nvSpPr>
        <p:spPr>
          <a:xfrm>
            <a:off x="1700784" y="2029968"/>
            <a:ext cx="274320" cy="274320"/>
          </a:xfrm>
          <a:prstGeom prst="arc">
            <a:avLst/>
          </a:prstGeom>
          <a:solidFill>
            <a:srgbClr val="EC4899"/>
          </a:solidFill>
          <a:ln w="12700">
            <a:solidFill>
              <a:srgbClr val="EC4899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2" name="Shape 10"/>
          <p:cNvSpPr/>
          <p:nvPr/>
        </p:nvSpPr>
        <p:spPr>
          <a:xfrm>
            <a:off x="2084832" y="2029968"/>
            <a:ext cx="274320" cy="274320"/>
          </a:xfrm>
          <a:prstGeom prst="arc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3" name="Shape 11"/>
          <p:cNvSpPr/>
          <p:nvPr/>
        </p:nvSpPr>
        <p:spPr>
          <a:xfrm>
            <a:off x="2468880" y="2029968"/>
            <a:ext cx="274320" cy="274320"/>
          </a:xfrm>
          <a:prstGeom prst="arc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4" name="Text 12"/>
          <p:cNvSpPr/>
          <p:nvPr/>
        </p:nvSpPr>
        <p:spPr>
          <a:xfrm>
            <a:off x="1938528" y="1554480"/>
            <a:ext cx="5669280" cy="2926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900" dirty="0">
                <a:solidFill>
                  <a:srgbClr val="0F172A"/>
                </a:solidFill>
              </a:rPr>
              <a:t>askcolor() abre el selector de color.</a:t>
            </a:r>
            <a:endParaRPr lang="en-US" sz="1900" dirty="0"/>
          </a:p>
          <a:p>
            <a:r>
              <a:rPr lang="en-US" sz="1900" dirty="0">
                <a:solidFill>
                  <a:srgbClr val="0F172A"/>
                </a:solidFill>
              </a:rPr>
              <a:t>El resultado útil para Tkinter es color[1].</a:t>
            </a:r>
            <a:endParaRPr lang="en-US" sz="1900" dirty="0"/>
          </a:p>
          <a:p>
            <a:r>
              <a:rPr lang="en-US" sz="1900" dirty="0">
                <a:solidFill>
                  <a:srgbClr val="0F172A"/>
                </a:solidFill>
              </a:rPr>
              <a:t>Siempre se valida antes de aplicar.</a:t>
            </a:r>
            <a:endParaRPr lang="en-US" sz="1900" dirty="0"/>
          </a:p>
          <a:p>
            <a:r>
              <a:rPr lang="en-US" sz="1900" dirty="0">
                <a:solidFill>
                  <a:srgbClr val="0F172A"/>
                </a:solidFill>
              </a:rPr>
              <a:t>Se puede usar en Label, Button, Frame, Entry o la ventana principal.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8019288" y="1737360"/>
            <a:ext cx="3154680" cy="3063240"/>
          </a:xfrm>
          <a:prstGeom prst="roundRect">
            <a:avLst>
              <a:gd name="adj" fmla="val 2388"/>
            </a:avLst>
          </a:prstGeom>
          <a:solidFill>
            <a:srgbClr val="DCFCE7"/>
          </a:solidFill>
          <a:ln w="1524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6" name="Shape 14"/>
          <p:cNvSpPr/>
          <p:nvPr/>
        </p:nvSpPr>
        <p:spPr>
          <a:xfrm>
            <a:off x="8019288" y="1737360"/>
            <a:ext cx="3154680" cy="320040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7" name="Text 15"/>
          <p:cNvSpPr/>
          <p:nvPr/>
        </p:nvSpPr>
        <p:spPr>
          <a:xfrm>
            <a:off x="8129016" y="1810512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4A3B8"/>
                </a:solidFill>
              </a:rPr>
              <a:t>● ● ●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8750808" y="1810512"/>
            <a:ext cx="2240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475569"/>
                </a:solidFill>
              </a:rPr>
              <a:t>Práctica final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8956548" y="3040380"/>
            <a:ext cx="1280160" cy="411480"/>
          </a:xfrm>
          <a:prstGeom prst="roundRect">
            <a:avLst>
              <a:gd name="adj" fmla="val 15556"/>
            </a:avLst>
          </a:prstGeom>
          <a:solidFill>
            <a:srgbClr val="2563EB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0" name="Text 18"/>
          <p:cNvSpPr/>
          <p:nvPr/>
        </p:nvSpPr>
        <p:spPr>
          <a:xfrm>
            <a:off x="9029700" y="3177540"/>
            <a:ext cx="11338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Personalizar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024128" y="557784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E53935"/>
                </a:solidFill>
              </a:rPr>
              <a:t>Pregunta de salida: ¿en qué parte de una app escolar usarías un selector de color?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1151</Words>
  <Application>Microsoft Office PowerPoint</Application>
  <PresentationFormat>Panorámica</PresentationFormat>
  <Paragraphs>131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Consolas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ColorChooser de Python con Tkinter</dc:title>
  <dc:subject>ColorChooser de Python con Tkinter</dc:subject>
  <dc:creator>OpenAI</dc:creator>
  <cp:lastModifiedBy>ARIANA HERVIAS SALAS</cp:lastModifiedBy>
  <cp:revision>2</cp:revision>
  <dcterms:created xsi:type="dcterms:W3CDTF">2026-06-16T02:09:05Z</dcterms:created>
  <dcterms:modified xsi:type="dcterms:W3CDTF">2026-06-16T02:22:09Z</dcterms:modified>
</cp:coreProperties>
</file>