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23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82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Iniciar explicando que Menu permite organizar funciones de una aplicación en opciones visibles como Archivo, Edición o Ayuda.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" name="Text 1"/>
          <p:cNvSpPr/>
          <p:nvPr/>
        </p:nvSpPr>
        <p:spPr>
          <a:xfrm>
            <a:off x="800100" y="2359152"/>
            <a:ext cx="5760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4100" b="1" dirty="0">
                <a:solidFill>
                  <a:srgbClr val="0E1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Herramienta Menu</a:t>
            </a:r>
            <a:endParaRPr lang="en-US" sz="4100" dirty="0"/>
          </a:p>
          <a:p>
            <a:pPr marL="0" indent="0">
              <a:buNone/>
            </a:pPr>
            <a:r>
              <a:rPr lang="en-US" sz="4100" b="1" dirty="0">
                <a:solidFill>
                  <a:srgbClr val="0E1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 Python con Tkinter</a:t>
            </a:r>
            <a:endParaRPr lang="en-US" sz="4100" dirty="0"/>
          </a:p>
        </p:txBody>
      </p:sp>
      <p:sp>
        <p:nvSpPr>
          <p:cNvPr id="4" name="Text 2"/>
          <p:cNvSpPr/>
          <p:nvPr/>
        </p:nvSpPr>
        <p:spPr>
          <a:xfrm>
            <a:off x="835429" y="3632039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Presentación para estudiantes de programación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35429" y="4152208"/>
            <a:ext cx="4389120" cy="329184"/>
          </a:xfrm>
          <a:prstGeom prst="roundRect">
            <a:avLst>
              <a:gd name="adj" fmla="val 22222"/>
            </a:avLst>
          </a:prstGeom>
          <a:solidFill>
            <a:srgbClr val="2563EB">
              <a:alpha val="90000"/>
            </a:srgbClr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6" name="Text 4"/>
          <p:cNvSpPr/>
          <p:nvPr/>
        </p:nvSpPr>
        <p:spPr>
          <a:xfrm>
            <a:off x="926869" y="4220788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Interfaz gráfica · barra de menú · comandos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629400" y="914400"/>
            <a:ext cx="4480560" cy="352044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524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8" name="Shape 6"/>
          <p:cNvSpPr/>
          <p:nvPr/>
        </p:nvSpPr>
        <p:spPr>
          <a:xfrm>
            <a:off x="6647688" y="932688"/>
            <a:ext cx="4443984" cy="42062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9" name="Text 7"/>
          <p:cNvSpPr/>
          <p:nvPr/>
        </p:nvSpPr>
        <p:spPr>
          <a:xfrm>
            <a:off x="6793992" y="105156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4748B"/>
                </a:solidFill>
              </a:rPr>
              <a:t>Mi aplicación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6647688" y="1353312"/>
            <a:ext cx="4443984" cy="310896"/>
          </a:xfrm>
          <a:prstGeom prst="rect">
            <a:avLst/>
          </a:prstGeom>
          <a:solidFill>
            <a:srgbClr val="F8FA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1" name="Text 9"/>
          <p:cNvSpPr/>
          <p:nvPr/>
        </p:nvSpPr>
        <p:spPr>
          <a:xfrm>
            <a:off x="6793992" y="1444752"/>
            <a:ext cx="5303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E1B2A"/>
                </a:solidFill>
              </a:rPr>
              <a:t>Archivo</a:t>
            </a:r>
            <a:endParaRPr lang="en-US" sz="780" dirty="0"/>
          </a:p>
        </p:txBody>
      </p:sp>
      <p:sp>
        <p:nvSpPr>
          <p:cNvPr id="12" name="Text 10"/>
          <p:cNvSpPr/>
          <p:nvPr/>
        </p:nvSpPr>
        <p:spPr>
          <a:xfrm>
            <a:off x="7498080" y="1444752"/>
            <a:ext cx="6400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64748B"/>
                </a:solidFill>
              </a:rPr>
              <a:t>Opciones</a:t>
            </a:r>
            <a:endParaRPr lang="en-US" sz="780" dirty="0"/>
          </a:p>
        </p:txBody>
      </p:sp>
      <p:sp>
        <p:nvSpPr>
          <p:cNvPr id="13" name="Shape 11"/>
          <p:cNvSpPr/>
          <p:nvPr/>
        </p:nvSpPr>
        <p:spPr>
          <a:xfrm>
            <a:off x="6775704" y="1664208"/>
            <a:ext cx="1417320" cy="105156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524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4" name="Text 12"/>
          <p:cNvSpPr/>
          <p:nvPr/>
        </p:nvSpPr>
        <p:spPr>
          <a:xfrm>
            <a:off x="6903720" y="1773936"/>
            <a:ext cx="960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1E293B"/>
                </a:solidFill>
              </a:rPr>
              <a:t>Nuevo</a:t>
            </a:r>
            <a:endParaRPr lang="en-US" sz="760" dirty="0"/>
          </a:p>
        </p:txBody>
      </p:sp>
      <p:sp>
        <p:nvSpPr>
          <p:cNvPr id="15" name="Text 13"/>
          <p:cNvSpPr/>
          <p:nvPr/>
        </p:nvSpPr>
        <p:spPr>
          <a:xfrm>
            <a:off x="6903720" y="2066544"/>
            <a:ext cx="960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1E293B"/>
                </a:solidFill>
              </a:rPr>
              <a:t>Guardar</a:t>
            </a:r>
            <a:endParaRPr lang="en-US" sz="760" dirty="0"/>
          </a:p>
        </p:txBody>
      </p:sp>
      <p:sp>
        <p:nvSpPr>
          <p:cNvPr id="16" name="Text 14"/>
          <p:cNvSpPr/>
          <p:nvPr/>
        </p:nvSpPr>
        <p:spPr>
          <a:xfrm>
            <a:off x="6903720" y="2359152"/>
            <a:ext cx="960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1E293B"/>
                </a:solidFill>
              </a:rPr>
              <a:t>Salir</a:t>
            </a:r>
            <a:endParaRPr lang="en-US" sz="760" dirty="0"/>
          </a:p>
        </p:txBody>
      </p:sp>
      <p:sp>
        <p:nvSpPr>
          <p:cNvPr id="17" name="Shape 15"/>
          <p:cNvSpPr/>
          <p:nvPr/>
        </p:nvSpPr>
        <p:spPr>
          <a:xfrm>
            <a:off x="6885432" y="2313432"/>
            <a:ext cx="1078992" cy="0"/>
          </a:xfrm>
          <a:prstGeom prst="line">
            <a:avLst/>
          </a:prstGeom>
          <a:noFill/>
          <a:ln w="1016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8" name="Shape 16"/>
          <p:cNvSpPr/>
          <p:nvPr/>
        </p:nvSpPr>
        <p:spPr>
          <a:xfrm>
            <a:off x="8183880" y="2903220"/>
            <a:ext cx="1371600" cy="347472"/>
          </a:xfrm>
          <a:prstGeom prst="roundRect">
            <a:avLst>
              <a:gd name="adj" fmla="val 15789"/>
            </a:avLst>
          </a:prstGeom>
          <a:solidFill>
            <a:srgbClr val="2563EB">
              <a:alpha val="95000"/>
            </a:srgbClr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9" name="Text 17"/>
          <p:cNvSpPr/>
          <p:nvPr/>
        </p:nvSpPr>
        <p:spPr>
          <a:xfrm>
            <a:off x="8412480" y="3003804"/>
            <a:ext cx="914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Botón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6995160" y="4754880"/>
            <a:ext cx="32918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1" name="Shape 19"/>
          <p:cNvSpPr/>
          <p:nvPr/>
        </p:nvSpPr>
        <p:spPr>
          <a:xfrm>
            <a:off x="7141464" y="4928616"/>
            <a:ext cx="502920" cy="502920"/>
          </a:xfrm>
          <a:prstGeom prst="ellipse">
            <a:avLst/>
          </a:prstGeom>
          <a:solidFill>
            <a:srgbClr val="10B981">
              <a:alpha val="92000"/>
            </a:srgbClr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2" name="Text 20"/>
          <p:cNvSpPr/>
          <p:nvPr/>
        </p:nvSpPr>
        <p:spPr>
          <a:xfrm>
            <a:off x="7196328" y="5020056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🐍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781544" y="49926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93B"/>
                </a:solidFill>
              </a:rPr>
              <a:t>Python crea la lógica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6995160" y="5669280"/>
            <a:ext cx="32918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5" name="Shape 23"/>
          <p:cNvSpPr/>
          <p:nvPr/>
        </p:nvSpPr>
        <p:spPr>
          <a:xfrm>
            <a:off x="7141464" y="5843016"/>
            <a:ext cx="502920" cy="502920"/>
          </a:xfrm>
          <a:prstGeom prst="ellipse">
            <a:avLst/>
          </a:prstGeom>
          <a:solidFill>
            <a:srgbClr val="00A6A6">
              <a:alpha val="92000"/>
            </a:srgbClr>
          </a:solidFill>
          <a:ln w="12700">
            <a:solidFill>
              <a:srgbClr val="00A6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6" name="Text 24"/>
          <p:cNvSpPr/>
          <p:nvPr/>
        </p:nvSpPr>
        <p:spPr>
          <a:xfrm>
            <a:off x="7196328" y="5934456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🪟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781544" y="59070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93B"/>
                </a:solidFill>
              </a:rPr>
              <a:t>Tkinter crea la ventana</a:t>
            </a:r>
            <a:endParaRPr lang="en-US" sz="1350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476C87D-336A-F397-B907-341DF1AC488F}"/>
              </a:ext>
            </a:extLst>
          </p:cNvPr>
          <p:cNvSpPr/>
          <p:nvPr/>
        </p:nvSpPr>
        <p:spPr>
          <a:xfrm>
            <a:off x="10500852" y="447171"/>
            <a:ext cx="1691148" cy="796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/>
              <a:t>14</a:t>
            </a:r>
            <a:endParaRPr lang="es-PE" sz="4400" b="1" dirty="0"/>
          </a:p>
        </p:txBody>
      </p:sp>
      <p:pic>
        <p:nvPicPr>
          <p:cNvPr id="29" name="Picture 2" descr="Logotipo de Python, símbolo, significado, historia, PNG, marca">
            <a:extLst>
              <a:ext uri="{FF2B5EF4-FFF2-40B4-BE49-F238E27FC236}">
                <a16:creationId xmlns:a16="http://schemas.microsoft.com/office/drawing/2014/main" id="{0269CA72-D01B-FAE3-63BB-7737B966F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12" y="5358384"/>
            <a:ext cx="1752600" cy="10056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" name="Text 1"/>
          <p:cNvSpPr/>
          <p:nvPr/>
        </p:nvSpPr>
        <p:spPr>
          <a:xfrm>
            <a:off x="685800" y="713232"/>
            <a:ext cx="5486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E1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Cierre y evaluación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713232" y="141732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64748B"/>
                </a:solidFill>
              </a:rPr>
              <a:t>Pregunta final: ¿qué ventaja ofrece un menú frente a botones sueltos?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2148840"/>
            <a:ext cx="47091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6" name="Shape 4"/>
          <p:cNvSpPr/>
          <p:nvPr/>
        </p:nvSpPr>
        <p:spPr>
          <a:xfrm>
            <a:off x="1051560" y="24048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7" name="Text 5"/>
          <p:cNvSpPr/>
          <p:nvPr/>
        </p:nvSpPr>
        <p:spPr>
          <a:xfrm>
            <a:off x="1124712" y="245059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627632" y="237744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B2A"/>
                </a:solidFill>
              </a:rPr>
              <a:t>Funcionalidad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627632" y="2715768"/>
            <a:ext cx="3520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El menú aparece y cada opción ejecuta su acción.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080760" y="2148840"/>
            <a:ext cx="47091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1" name="Shape 9"/>
          <p:cNvSpPr/>
          <p:nvPr/>
        </p:nvSpPr>
        <p:spPr>
          <a:xfrm>
            <a:off x="6309360" y="2404872"/>
            <a:ext cx="411480" cy="41148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2" name="Text 10"/>
          <p:cNvSpPr/>
          <p:nvPr/>
        </p:nvSpPr>
        <p:spPr>
          <a:xfrm>
            <a:off x="6382512" y="245059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885432" y="237744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B2A"/>
                </a:solidFill>
              </a:rPr>
              <a:t>Organización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885432" y="2715768"/>
            <a:ext cx="3520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Las opciones están agrupadas con sentido.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22960" y="3566160"/>
            <a:ext cx="47091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6" name="Shape 14"/>
          <p:cNvSpPr/>
          <p:nvPr/>
        </p:nvSpPr>
        <p:spPr>
          <a:xfrm>
            <a:off x="1051560" y="382219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7" name="Text 15"/>
          <p:cNvSpPr/>
          <p:nvPr/>
        </p:nvSpPr>
        <p:spPr>
          <a:xfrm>
            <a:off x="1124712" y="386791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627632" y="379476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B2A"/>
                </a:solidFill>
              </a:rPr>
              <a:t>Código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627632" y="4133088"/>
            <a:ext cx="3520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Usa funciones, nombres claros y comentarios breves.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080760" y="3566160"/>
            <a:ext cx="47091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1" name="Shape 19"/>
          <p:cNvSpPr/>
          <p:nvPr/>
        </p:nvSpPr>
        <p:spPr>
          <a:xfrm>
            <a:off x="6309360" y="3822192"/>
            <a:ext cx="411480" cy="411480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2" name="Text 20"/>
          <p:cNvSpPr/>
          <p:nvPr/>
        </p:nvSpPr>
        <p:spPr>
          <a:xfrm>
            <a:off x="6382512" y="386791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✓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885432" y="3794760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B2A"/>
                </a:solidFill>
              </a:rPr>
              <a:t>Presentación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885432" y="4133088"/>
            <a:ext cx="3520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La interfaz es ordenada y comprensible.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1143000" y="5532120"/>
            <a:ext cx="9921240" cy="658368"/>
          </a:xfrm>
          <a:prstGeom prst="roundRect">
            <a:avLst>
              <a:gd name="adj" fmla="val 11111"/>
            </a:avLst>
          </a:prstGeom>
          <a:solidFill>
            <a:srgbClr val="0E1B2A"/>
          </a:solidFill>
          <a:ln w="12700">
            <a:solidFill>
              <a:srgbClr val="0E1B2A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6" name="Text 24"/>
          <p:cNvSpPr/>
          <p:nvPr/>
        </p:nvSpPr>
        <p:spPr>
          <a:xfrm>
            <a:off x="1444752" y="5733288"/>
            <a:ext cx="9326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Reto final: agregar un menú “Tema” con dos colores y un menú “Ayuda” con messagebox.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30352" y="6455664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Python + Tkinter · Menú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11384280" y="638251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94A3B8"/>
                </a:solidFill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Propósito de aprendizaje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822960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Al finalizar, el estudiante podrá crear una barra de menú funcional en una ventana Tkinter.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77240" y="155448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6" name="Shape 4"/>
          <p:cNvSpPr/>
          <p:nvPr/>
        </p:nvSpPr>
        <p:spPr>
          <a:xfrm>
            <a:off x="941832" y="1719072"/>
            <a:ext cx="384048" cy="384048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7" name="Text 5"/>
          <p:cNvSpPr/>
          <p:nvPr/>
        </p:nvSpPr>
        <p:spPr>
          <a:xfrm>
            <a:off x="941832" y="180136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463040" y="171907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Comprender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463040" y="201168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Identificar qué es una barra de menú y para qué sirve.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337560" y="155448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1" name="Shape 9"/>
          <p:cNvSpPr/>
          <p:nvPr/>
        </p:nvSpPr>
        <p:spPr>
          <a:xfrm>
            <a:off x="3502152" y="1719072"/>
            <a:ext cx="384048" cy="38404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2" name="Text 10"/>
          <p:cNvSpPr/>
          <p:nvPr/>
        </p:nvSpPr>
        <p:spPr>
          <a:xfrm>
            <a:off x="3502152" y="180136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023360" y="171907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Construir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023360" y="201168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Usar tk.Menu, add_command y add_cascade.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897880" y="155448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6" name="Shape 14"/>
          <p:cNvSpPr/>
          <p:nvPr/>
        </p:nvSpPr>
        <p:spPr>
          <a:xfrm>
            <a:off x="6062472" y="1719072"/>
            <a:ext cx="384048" cy="38404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7" name="Text 15"/>
          <p:cNvSpPr/>
          <p:nvPr/>
        </p:nvSpPr>
        <p:spPr>
          <a:xfrm>
            <a:off x="6062472" y="180136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583680" y="171907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Programar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583680" y="201168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Conectar cada opción con una función.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8458200" y="155448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1" name="Shape 19"/>
          <p:cNvSpPr/>
          <p:nvPr/>
        </p:nvSpPr>
        <p:spPr>
          <a:xfrm>
            <a:off x="8622792" y="1719072"/>
            <a:ext cx="384048" cy="38404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2" name="Text 20"/>
          <p:cNvSpPr/>
          <p:nvPr/>
        </p:nvSpPr>
        <p:spPr>
          <a:xfrm>
            <a:off x="8622792" y="180136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144000" y="171907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Probar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144000" y="201168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Ejecutar la app y corregir errores básicos.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1051560" y="3657600"/>
            <a:ext cx="1005840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6" name="Text 24"/>
          <p:cNvSpPr/>
          <p:nvPr/>
        </p:nvSpPr>
        <p:spPr>
          <a:xfrm>
            <a:off x="1417320" y="390448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1B2A"/>
                </a:solidFill>
              </a:rPr>
              <a:t>Evidencia de la sesión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417320" y="429768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Una aplicación gráfica con menú Archivo, Opciones y Ayuda, donde cada comando realice una acción visible.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0012680" y="3977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00000"/>
                </a:solidFill>
              </a:rPr>
              <a:t>✅</a:t>
            </a:r>
            <a:endParaRPr lang="en-US" sz="3000" dirty="0"/>
          </a:p>
        </p:txBody>
      </p:sp>
      <p:sp>
        <p:nvSpPr>
          <p:cNvPr id="29" name="Text 27"/>
          <p:cNvSpPr/>
          <p:nvPr/>
        </p:nvSpPr>
        <p:spPr>
          <a:xfrm>
            <a:off x="530352" y="6455664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Python + Tkinter · Menú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1384280" y="638251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94A3B8"/>
                </a:solidFill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¿Qué es un Menu en Tkinter?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822960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Es un componente que organiza acciones en una barra superior y submenús desplegables.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417320"/>
            <a:ext cx="4663440" cy="356616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1524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6" name="Shape 4"/>
          <p:cNvSpPr/>
          <p:nvPr/>
        </p:nvSpPr>
        <p:spPr>
          <a:xfrm>
            <a:off x="841248" y="1435608"/>
            <a:ext cx="4626864" cy="42062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7" name="Text 5"/>
          <p:cNvSpPr/>
          <p:nvPr/>
        </p:nvSpPr>
        <p:spPr>
          <a:xfrm>
            <a:off x="987552" y="155448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4748B"/>
                </a:solidFill>
              </a:rPr>
              <a:t>Mi aplicación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41248" y="1856232"/>
            <a:ext cx="4626864" cy="310896"/>
          </a:xfrm>
          <a:prstGeom prst="rect">
            <a:avLst/>
          </a:prstGeom>
          <a:solidFill>
            <a:srgbClr val="F8FA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9" name="Text 7"/>
          <p:cNvSpPr/>
          <p:nvPr/>
        </p:nvSpPr>
        <p:spPr>
          <a:xfrm>
            <a:off x="987552" y="1947672"/>
            <a:ext cx="5303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E1B2A"/>
                </a:solidFill>
              </a:rPr>
              <a:t>Archivo</a:t>
            </a:r>
            <a:endParaRPr lang="en-US" sz="780" dirty="0"/>
          </a:p>
        </p:txBody>
      </p:sp>
      <p:sp>
        <p:nvSpPr>
          <p:cNvPr id="10" name="Text 8"/>
          <p:cNvSpPr/>
          <p:nvPr/>
        </p:nvSpPr>
        <p:spPr>
          <a:xfrm>
            <a:off x="1691640" y="1947672"/>
            <a:ext cx="6400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64748B"/>
                </a:solidFill>
              </a:rPr>
              <a:t>Opciones</a:t>
            </a:r>
            <a:endParaRPr lang="en-US" sz="780" dirty="0"/>
          </a:p>
        </p:txBody>
      </p:sp>
      <p:sp>
        <p:nvSpPr>
          <p:cNvPr id="11" name="Shape 9"/>
          <p:cNvSpPr/>
          <p:nvPr/>
        </p:nvSpPr>
        <p:spPr>
          <a:xfrm>
            <a:off x="969264" y="2167128"/>
            <a:ext cx="1417320" cy="105156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524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2" name="Text 10"/>
          <p:cNvSpPr/>
          <p:nvPr/>
        </p:nvSpPr>
        <p:spPr>
          <a:xfrm>
            <a:off x="1097280" y="2276856"/>
            <a:ext cx="960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1E293B"/>
                </a:solidFill>
              </a:rPr>
              <a:t>Nuevo</a:t>
            </a:r>
            <a:endParaRPr lang="en-US" sz="760" dirty="0"/>
          </a:p>
        </p:txBody>
      </p:sp>
      <p:sp>
        <p:nvSpPr>
          <p:cNvPr id="13" name="Text 11"/>
          <p:cNvSpPr/>
          <p:nvPr/>
        </p:nvSpPr>
        <p:spPr>
          <a:xfrm>
            <a:off x="1097280" y="2569464"/>
            <a:ext cx="960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1E293B"/>
                </a:solidFill>
              </a:rPr>
              <a:t>Guardar</a:t>
            </a:r>
            <a:endParaRPr lang="en-US" sz="760" dirty="0"/>
          </a:p>
        </p:txBody>
      </p:sp>
      <p:sp>
        <p:nvSpPr>
          <p:cNvPr id="14" name="Text 12"/>
          <p:cNvSpPr/>
          <p:nvPr/>
        </p:nvSpPr>
        <p:spPr>
          <a:xfrm>
            <a:off x="1097280" y="2862072"/>
            <a:ext cx="960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1E293B"/>
                </a:solidFill>
              </a:rPr>
              <a:t>Salir</a:t>
            </a:r>
            <a:endParaRPr lang="en-US" sz="760" dirty="0"/>
          </a:p>
        </p:txBody>
      </p:sp>
      <p:sp>
        <p:nvSpPr>
          <p:cNvPr id="15" name="Shape 13"/>
          <p:cNvSpPr/>
          <p:nvPr/>
        </p:nvSpPr>
        <p:spPr>
          <a:xfrm>
            <a:off x="1078992" y="2816352"/>
            <a:ext cx="1078992" cy="0"/>
          </a:xfrm>
          <a:prstGeom prst="line">
            <a:avLst/>
          </a:prstGeom>
          <a:noFill/>
          <a:ln w="1016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6" name="Shape 14"/>
          <p:cNvSpPr/>
          <p:nvPr/>
        </p:nvSpPr>
        <p:spPr>
          <a:xfrm>
            <a:off x="2468880" y="3429000"/>
            <a:ext cx="1371600" cy="347472"/>
          </a:xfrm>
          <a:prstGeom prst="roundRect">
            <a:avLst>
              <a:gd name="adj" fmla="val 15789"/>
            </a:avLst>
          </a:prstGeom>
          <a:solidFill>
            <a:srgbClr val="2563EB">
              <a:alpha val="95000"/>
            </a:srgbClr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7" name="Text 15"/>
          <p:cNvSpPr/>
          <p:nvPr/>
        </p:nvSpPr>
        <p:spPr>
          <a:xfrm>
            <a:off x="2697480" y="3529584"/>
            <a:ext cx="914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Botón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6144768" y="1536192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563EB"/>
                </a:solidFill>
              </a:rPr>
              <a:t>Menu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144768" y="1975104"/>
            <a:ext cx="4892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agrupa comandos para que el usuario interactúe con la aplicación sin escribir instrucciones.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6172200" y="2971800"/>
            <a:ext cx="44805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1" name="Shape 19"/>
          <p:cNvSpPr/>
          <p:nvPr/>
        </p:nvSpPr>
        <p:spPr>
          <a:xfrm>
            <a:off x="6318504" y="3145536"/>
            <a:ext cx="502920" cy="502920"/>
          </a:xfrm>
          <a:prstGeom prst="ellipse">
            <a:avLst/>
          </a:prstGeom>
          <a:solidFill>
            <a:srgbClr val="2563EB">
              <a:alpha val="92000"/>
            </a:srgbClr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2" name="Text 20"/>
          <p:cNvSpPr/>
          <p:nvPr/>
        </p:nvSpPr>
        <p:spPr>
          <a:xfrm>
            <a:off x="6373368" y="3236976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📁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958584" y="3209544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93B"/>
                </a:solidFill>
              </a:rPr>
              <a:t>Archivo: nuevo, abrir, guardar, salir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6172200" y="3986784"/>
            <a:ext cx="44805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5" name="Shape 23"/>
          <p:cNvSpPr/>
          <p:nvPr/>
        </p:nvSpPr>
        <p:spPr>
          <a:xfrm>
            <a:off x="6318504" y="4160520"/>
            <a:ext cx="502920" cy="502920"/>
          </a:xfrm>
          <a:prstGeom prst="ellipse">
            <a:avLst/>
          </a:prstGeom>
          <a:solidFill>
            <a:srgbClr val="00A6A6">
              <a:alpha val="92000"/>
            </a:srgbClr>
          </a:solidFill>
          <a:ln w="12700">
            <a:solidFill>
              <a:srgbClr val="00A6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6" name="Text 24"/>
          <p:cNvSpPr/>
          <p:nvPr/>
        </p:nvSpPr>
        <p:spPr>
          <a:xfrm>
            <a:off x="6373368" y="425196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⚙️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958584" y="4224528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93B"/>
                </a:solidFill>
              </a:rPr>
              <a:t>Opciones: color, tamaño, preferencias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6172200" y="5001768"/>
            <a:ext cx="44805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9" name="Shape 27"/>
          <p:cNvSpPr/>
          <p:nvPr/>
        </p:nvSpPr>
        <p:spPr>
          <a:xfrm>
            <a:off x="6318504" y="5175504"/>
            <a:ext cx="502920" cy="502920"/>
          </a:xfrm>
          <a:prstGeom prst="ellipse">
            <a:avLst/>
          </a:prstGeom>
          <a:solidFill>
            <a:srgbClr val="F59E0B">
              <a:alpha val="9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0" name="Text 28"/>
          <p:cNvSpPr/>
          <p:nvPr/>
        </p:nvSpPr>
        <p:spPr>
          <a:xfrm>
            <a:off x="6373368" y="5266944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❔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958584" y="5239512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93B"/>
                </a:solidFill>
              </a:rPr>
              <a:t>Ayuda: instrucciones o información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530352" y="6455664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Python + Tkinter · Menú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11384280" y="638251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94A3B8"/>
                </a:solidFill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Estructura básica de un menú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822960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La barra se crea, se llena con submenús y finalmente se coloca en la ventana.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94360" y="132588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6" name="Shape 4"/>
          <p:cNvSpPr/>
          <p:nvPr/>
        </p:nvSpPr>
        <p:spPr>
          <a:xfrm>
            <a:off x="758952" y="1490472"/>
            <a:ext cx="384048" cy="38404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7" name="Text 5"/>
          <p:cNvSpPr/>
          <p:nvPr/>
        </p:nvSpPr>
        <p:spPr>
          <a:xfrm>
            <a:off x="758952" y="157276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280160" y="149047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Ventana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280160" y="178308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Crear la ventana principal con Tk().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94360" y="256032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1" name="Shape 9"/>
          <p:cNvSpPr/>
          <p:nvPr/>
        </p:nvSpPr>
        <p:spPr>
          <a:xfrm>
            <a:off x="758952" y="2724912"/>
            <a:ext cx="384048" cy="38404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2" name="Text 10"/>
          <p:cNvSpPr/>
          <p:nvPr/>
        </p:nvSpPr>
        <p:spPr>
          <a:xfrm>
            <a:off x="758952" y="280720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280160" y="272491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Barra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280160" y="301752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Crear Menu(ventana).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94360" y="379476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6" name="Shape 14"/>
          <p:cNvSpPr/>
          <p:nvPr/>
        </p:nvSpPr>
        <p:spPr>
          <a:xfrm>
            <a:off x="758952" y="3959352"/>
            <a:ext cx="384048" cy="384048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7" name="Text 15"/>
          <p:cNvSpPr/>
          <p:nvPr/>
        </p:nvSpPr>
        <p:spPr>
          <a:xfrm>
            <a:off x="758952" y="404164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280160" y="395935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Submenú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280160" y="425196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Agregar opciones con add_command.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94360" y="502920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1" name="Shape 19"/>
          <p:cNvSpPr/>
          <p:nvPr/>
        </p:nvSpPr>
        <p:spPr>
          <a:xfrm>
            <a:off x="758952" y="5193792"/>
            <a:ext cx="384048" cy="38404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2" name="Text 20"/>
          <p:cNvSpPr/>
          <p:nvPr/>
        </p:nvSpPr>
        <p:spPr>
          <a:xfrm>
            <a:off x="758952" y="527608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280160" y="519379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Mostrar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1280160" y="548640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Asignar con ventana.config(menu=barra).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840480" y="1298448"/>
            <a:ext cx="7635240" cy="4892040"/>
          </a:xfrm>
          <a:prstGeom prst="roundRect">
            <a:avLst>
              <a:gd name="adj" fmla="val 1495"/>
            </a:avLst>
          </a:prstGeom>
          <a:solidFill>
            <a:srgbClr val="111827"/>
          </a:solidFill>
          <a:ln w="12700">
            <a:solidFill>
              <a:srgbClr val="374151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6" name="Shape 24"/>
          <p:cNvSpPr/>
          <p:nvPr/>
        </p:nvSpPr>
        <p:spPr>
          <a:xfrm>
            <a:off x="4005072" y="1453896"/>
            <a:ext cx="100584" cy="100584"/>
          </a:xfrm>
          <a:prstGeom prst="ellipse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7" name="Shape 25"/>
          <p:cNvSpPr/>
          <p:nvPr/>
        </p:nvSpPr>
        <p:spPr>
          <a:xfrm>
            <a:off x="4178808" y="1453896"/>
            <a:ext cx="100584" cy="100584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8" name="Shape 26"/>
          <p:cNvSpPr/>
          <p:nvPr/>
        </p:nvSpPr>
        <p:spPr>
          <a:xfrm>
            <a:off x="4352544" y="1453896"/>
            <a:ext cx="100584" cy="100584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9" name="Text 27"/>
          <p:cNvSpPr/>
          <p:nvPr/>
        </p:nvSpPr>
        <p:spPr>
          <a:xfrm>
            <a:off x="4041648" y="1709928"/>
            <a:ext cx="7232904" cy="4389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1 </a:t>
            </a:r>
            <a:r>
              <a:rPr lang="en-US" sz="1050" dirty="0">
                <a:solidFill>
                  <a:srgbClr val="66D9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tkinter </a:t>
            </a:r>
            <a:r>
              <a:rPr lang="en-US" sz="1050" dirty="0">
                <a:solidFill>
                  <a:srgbClr val="66D9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tk
</a:t>
            </a: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2 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3 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ventana 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tk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Tk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()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4 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ventana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title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"Mi app"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5 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6 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barra 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tk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Menu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ventana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7 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menu_archivo 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tk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Menu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barra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tearoff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8 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menu_archivo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add_command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label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"Nuevo"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9 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barra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add_cascade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label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"Archivo"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menu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menu_archivo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ventana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config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menu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barra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5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ventana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mainloop</a:t>
            </a:r>
            <a:r>
              <a:rPr lang="en-US" sz="105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()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30352" y="6455664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Python + Tkinter · Menú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1384280" y="638251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94A3B8"/>
                </a:solidFill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Métodos principales de Menu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822960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Tkinter ofrece métodos para crear comandos, separadores y submenús.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325880"/>
            <a:ext cx="10515600" cy="621792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6" name="Shape 4"/>
          <p:cNvSpPr/>
          <p:nvPr/>
        </p:nvSpPr>
        <p:spPr>
          <a:xfrm>
            <a:off x="1051560" y="1472184"/>
            <a:ext cx="2194560" cy="329184"/>
          </a:xfrm>
          <a:prstGeom prst="roundRect">
            <a:avLst>
              <a:gd name="adj" fmla="val 22222"/>
            </a:avLst>
          </a:prstGeom>
          <a:solidFill>
            <a:srgbClr val="10B981">
              <a:alpha val="90000"/>
            </a:srgbClr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7" name="Text 5"/>
          <p:cNvSpPr/>
          <p:nvPr/>
        </p:nvSpPr>
        <p:spPr>
          <a:xfrm>
            <a:off x="1143000" y="1540764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add_command</a:t>
            </a:r>
            <a:endParaRPr lang="en-US" sz="930" dirty="0"/>
          </a:p>
        </p:txBody>
      </p:sp>
      <p:sp>
        <p:nvSpPr>
          <p:cNvPr id="8" name="Text 6"/>
          <p:cNvSpPr/>
          <p:nvPr/>
        </p:nvSpPr>
        <p:spPr>
          <a:xfrm>
            <a:off x="3520440" y="1490472"/>
            <a:ext cx="4937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1E293B"/>
                </a:solidFill>
              </a:rPr>
              <a:t>Agrega una opción que ejecuta una función.</a:t>
            </a:r>
            <a:endParaRPr lang="en-US" sz="1380" dirty="0"/>
          </a:p>
        </p:txBody>
      </p:sp>
      <p:sp>
        <p:nvSpPr>
          <p:cNvPr id="9" name="Text 7"/>
          <p:cNvSpPr/>
          <p:nvPr/>
        </p:nvSpPr>
        <p:spPr>
          <a:xfrm>
            <a:off x="8915400" y="1490472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4748B"/>
                </a:solidFill>
              </a:rPr>
              <a:t>Ej.: Guardar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22960" y="2176272"/>
            <a:ext cx="10515600" cy="621792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1" name="Shape 9"/>
          <p:cNvSpPr/>
          <p:nvPr/>
        </p:nvSpPr>
        <p:spPr>
          <a:xfrm>
            <a:off x="1051560" y="2322576"/>
            <a:ext cx="2194560" cy="329184"/>
          </a:xfrm>
          <a:prstGeom prst="roundRect">
            <a:avLst>
              <a:gd name="adj" fmla="val 22222"/>
            </a:avLst>
          </a:prstGeom>
          <a:solidFill>
            <a:srgbClr val="00A6A6">
              <a:alpha val="90000"/>
            </a:srgbClr>
          </a:solidFill>
          <a:ln w="12700">
            <a:solidFill>
              <a:srgbClr val="00A6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2" name="Text 10"/>
          <p:cNvSpPr/>
          <p:nvPr/>
        </p:nvSpPr>
        <p:spPr>
          <a:xfrm>
            <a:off x="1143000" y="2391156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add_separator</a:t>
            </a:r>
            <a:endParaRPr lang="en-US" sz="930" dirty="0"/>
          </a:p>
        </p:txBody>
      </p:sp>
      <p:sp>
        <p:nvSpPr>
          <p:cNvPr id="13" name="Text 11"/>
          <p:cNvSpPr/>
          <p:nvPr/>
        </p:nvSpPr>
        <p:spPr>
          <a:xfrm>
            <a:off x="3520440" y="2340864"/>
            <a:ext cx="4937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1E293B"/>
                </a:solidFill>
              </a:rPr>
              <a:t>Dibuja una línea para separar grupos.</a:t>
            </a:r>
            <a:endParaRPr lang="en-US" sz="1380" dirty="0"/>
          </a:p>
        </p:txBody>
      </p:sp>
      <p:sp>
        <p:nvSpPr>
          <p:cNvPr id="14" name="Text 12"/>
          <p:cNvSpPr/>
          <p:nvPr/>
        </p:nvSpPr>
        <p:spPr>
          <a:xfrm>
            <a:off x="8915400" y="2340864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4748B"/>
                </a:solidFill>
              </a:rPr>
              <a:t>Ej.: antes de Salir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22960" y="3026664"/>
            <a:ext cx="10515600" cy="621792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6" name="Shape 14"/>
          <p:cNvSpPr/>
          <p:nvPr/>
        </p:nvSpPr>
        <p:spPr>
          <a:xfrm>
            <a:off x="1051560" y="3172968"/>
            <a:ext cx="2194560" cy="329184"/>
          </a:xfrm>
          <a:prstGeom prst="roundRect">
            <a:avLst>
              <a:gd name="adj" fmla="val 22222"/>
            </a:avLst>
          </a:prstGeom>
          <a:solidFill>
            <a:srgbClr val="10B981">
              <a:alpha val="90000"/>
            </a:srgbClr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7" name="Text 15"/>
          <p:cNvSpPr/>
          <p:nvPr/>
        </p:nvSpPr>
        <p:spPr>
          <a:xfrm>
            <a:off x="1143000" y="3241548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add_cascade</a:t>
            </a:r>
            <a:endParaRPr lang="en-US" sz="930" dirty="0"/>
          </a:p>
        </p:txBody>
      </p:sp>
      <p:sp>
        <p:nvSpPr>
          <p:cNvPr id="18" name="Text 16"/>
          <p:cNvSpPr/>
          <p:nvPr/>
        </p:nvSpPr>
        <p:spPr>
          <a:xfrm>
            <a:off x="3520440" y="3191256"/>
            <a:ext cx="4937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1E293B"/>
                </a:solidFill>
              </a:rPr>
              <a:t>Inserta un submenú dentro de la barra.</a:t>
            </a:r>
            <a:endParaRPr lang="en-US" sz="1380" dirty="0"/>
          </a:p>
        </p:txBody>
      </p:sp>
      <p:sp>
        <p:nvSpPr>
          <p:cNvPr id="19" name="Text 17"/>
          <p:cNvSpPr/>
          <p:nvPr/>
        </p:nvSpPr>
        <p:spPr>
          <a:xfrm>
            <a:off x="8915400" y="3191256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4748B"/>
                </a:solidFill>
              </a:rPr>
              <a:t>Ej.: Archivo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22960" y="3877056"/>
            <a:ext cx="10515600" cy="621792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1" name="Shape 19"/>
          <p:cNvSpPr/>
          <p:nvPr/>
        </p:nvSpPr>
        <p:spPr>
          <a:xfrm>
            <a:off x="1051560" y="4023360"/>
            <a:ext cx="2194560" cy="329184"/>
          </a:xfrm>
          <a:prstGeom prst="roundRect">
            <a:avLst>
              <a:gd name="adj" fmla="val 22222"/>
            </a:avLst>
          </a:prstGeom>
          <a:solidFill>
            <a:srgbClr val="00A6A6">
              <a:alpha val="90000"/>
            </a:srgbClr>
          </a:solidFill>
          <a:ln w="12700">
            <a:solidFill>
              <a:srgbClr val="00A6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2" name="Text 20"/>
          <p:cNvSpPr/>
          <p:nvPr/>
        </p:nvSpPr>
        <p:spPr>
          <a:xfrm>
            <a:off x="1143000" y="40919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add_checkbutton</a:t>
            </a:r>
            <a:endParaRPr lang="en-US" sz="930" dirty="0"/>
          </a:p>
        </p:txBody>
      </p:sp>
      <p:sp>
        <p:nvSpPr>
          <p:cNvPr id="23" name="Text 21"/>
          <p:cNvSpPr/>
          <p:nvPr/>
        </p:nvSpPr>
        <p:spPr>
          <a:xfrm>
            <a:off x="3520440" y="4041648"/>
            <a:ext cx="4937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1E293B"/>
                </a:solidFill>
              </a:rPr>
              <a:t>Opción activable/desactivable.</a:t>
            </a:r>
            <a:endParaRPr lang="en-US" sz="1380" dirty="0"/>
          </a:p>
        </p:txBody>
      </p:sp>
      <p:sp>
        <p:nvSpPr>
          <p:cNvPr id="24" name="Text 22"/>
          <p:cNvSpPr/>
          <p:nvPr/>
        </p:nvSpPr>
        <p:spPr>
          <a:xfrm>
            <a:off x="8915400" y="4041648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4748B"/>
                </a:solidFill>
              </a:rPr>
              <a:t>Ej.: Modo oscuro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822960" y="4727448"/>
            <a:ext cx="10515600" cy="621792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6" name="Shape 24"/>
          <p:cNvSpPr/>
          <p:nvPr/>
        </p:nvSpPr>
        <p:spPr>
          <a:xfrm>
            <a:off x="1051560" y="4873752"/>
            <a:ext cx="2194560" cy="329184"/>
          </a:xfrm>
          <a:prstGeom prst="roundRect">
            <a:avLst>
              <a:gd name="adj" fmla="val 22222"/>
            </a:avLst>
          </a:prstGeom>
          <a:solidFill>
            <a:srgbClr val="10B981">
              <a:alpha val="90000"/>
            </a:srgbClr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7" name="Text 25"/>
          <p:cNvSpPr/>
          <p:nvPr/>
        </p:nvSpPr>
        <p:spPr>
          <a:xfrm>
            <a:off x="1143000" y="4942332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add_radiobutton</a:t>
            </a:r>
            <a:endParaRPr lang="en-US" sz="930" dirty="0"/>
          </a:p>
        </p:txBody>
      </p:sp>
      <p:sp>
        <p:nvSpPr>
          <p:cNvPr id="28" name="Text 26"/>
          <p:cNvSpPr/>
          <p:nvPr/>
        </p:nvSpPr>
        <p:spPr>
          <a:xfrm>
            <a:off x="3520440" y="4892040"/>
            <a:ext cx="4937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1E293B"/>
                </a:solidFill>
              </a:rPr>
              <a:t>Permite elegir una sola alternativa.</a:t>
            </a:r>
            <a:endParaRPr lang="en-US" sz="1380" dirty="0"/>
          </a:p>
        </p:txBody>
      </p:sp>
      <p:sp>
        <p:nvSpPr>
          <p:cNvPr id="29" name="Text 27"/>
          <p:cNvSpPr/>
          <p:nvPr/>
        </p:nvSpPr>
        <p:spPr>
          <a:xfrm>
            <a:off x="8915400" y="4892040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4748B"/>
                </a:solidFill>
              </a:rPr>
              <a:t>Ej.: Tamaño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1097280" y="5870448"/>
            <a:ext cx="9875520" cy="384048"/>
          </a:xfrm>
          <a:prstGeom prst="roundRect">
            <a:avLst>
              <a:gd name="adj" fmla="val 14286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1" name="Text 29"/>
          <p:cNvSpPr/>
          <p:nvPr/>
        </p:nvSpPr>
        <p:spPr>
          <a:xfrm>
            <a:off x="1261872" y="5989320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065F46"/>
                </a:solidFill>
              </a:rPr>
              <a:t>Idea clave: cada opción debe tener un label claro y, si realizará una acción, un command asociado.</a:t>
            </a:r>
            <a:endParaRPr lang="en-US" sz="1230" dirty="0"/>
          </a:p>
        </p:txBody>
      </p:sp>
      <p:sp>
        <p:nvSpPr>
          <p:cNvPr id="32" name="Text 30"/>
          <p:cNvSpPr/>
          <p:nvPr/>
        </p:nvSpPr>
        <p:spPr>
          <a:xfrm>
            <a:off x="530352" y="6455664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Python + Tkinter · Menú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11384280" y="638251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94A3B8"/>
                </a:solidFill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Ejemplo: menú Archivo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822960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Un menú puede abrir mensajes, guardar información o cerrar la ventana.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13232" y="1261872"/>
            <a:ext cx="5669280" cy="5120640"/>
          </a:xfrm>
          <a:prstGeom prst="roundRect">
            <a:avLst>
              <a:gd name="adj" fmla="val 1429"/>
            </a:avLst>
          </a:prstGeom>
          <a:solidFill>
            <a:srgbClr val="111827"/>
          </a:solidFill>
          <a:ln w="12700">
            <a:solidFill>
              <a:srgbClr val="374151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6" name="Shape 4"/>
          <p:cNvSpPr/>
          <p:nvPr/>
        </p:nvSpPr>
        <p:spPr>
          <a:xfrm>
            <a:off x="877824" y="1417320"/>
            <a:ext cx="100584" cy="100584"/>
          </a:xfrm>
          <a:prstGeom prst="ellipse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7" name="Shape 5"/>
          <p:cNvSpPr/>
          <p:nvPr/>
        </p:nvSpPr>
        <p:spPr>
          <a:xfrm>
            <a:off x="1051560" y="1417320"/>
            <a:ext cx="100584" cy="100584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8" name="Shape 6"/>
          <p:cNvSpPr/>
          <p:nvPr/>
        </p:nvSpPr>
        <p:spPr>
          <a:xfrm>
            <a:off x="1225296" y="1417320"/>
            <a:ext cx="100584" cy="100584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9" name="Text 7"/>
          <p:cNvSpPr/>
          <p:nvPr/>
        </p:nvSpPr>
        <p:spPr>
          <a:xfrm>
            <a:off x="914400" y="1673352"/>
            <a:ext cx="5266944" cy="4617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1 </a:t>
            </a:r>
            <a:r>
              <a:rPr lang="en-US" sz="1120" dirty="0">
                <a:solidFill>
                  <a:srgbClr val="66D9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tkinter </a:t>
            </a:r>
            <a:r>
              <a:rPr lang="en-US" sz="1120" dirty="0">
                <a:solidFill>
                  <a:srgbClr val="66D9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messagebox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2 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3 </a:t>
            </a:r>
            <a:r>
              <a:rPr lang="en-US" sz="1120" dirty="0">
                <a:solidFill>
                  <a:srgbClr val="66D9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def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nuevo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():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4 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messagebox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showinfo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"Nuevo"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"Opción Nuevo"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5 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6 </a:t>
            </a:r>
            <a:r>
              <a:rPr lang="en-US" sz="1120" dirty="0">
                <a:solidFill>
                  <a:srgbClr val="66D9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def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salir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():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7 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ventana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destroy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()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8 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9 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archivo 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tk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Menu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barra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tearoff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archivo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add_command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label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"Nuevo"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command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nuevo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archivo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add_separator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()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archivo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add_command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label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"Salir"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command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salir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12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barra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add_cascade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label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"Archivo"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menu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12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archivo</a:t>
            </a:r>
            <a:r>
              <a:rPr lang="en-US" sz="112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endParaRPr lang="en-US" sz="1120" dirty="0"/>
          </a:p>
        </p:txBody>
      </p:sp>
      <p:sp>
        <p:nvSpPr>
          <p:cNvPr id="10" name="Shape 8"/>
          <p:cNvSpPr/>
          <p:nvPr/>
        </p:nvSpPr>
        <p:spPr>
          <a:xfrm>
            <a:off x="6812280" y="1508760"/>
            <a:ext cx="4251960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524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1" name="Shape 9"/>
          <p:cNvSpPr/>
          <p:nvPr/>
        </p:nvSpPr>
        <p:spPr>
          <a:xfrm>
            <a:off x="6830568" y="1527048"/>
            <a:ext cx="4215384" cy="42062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2" name="Text 10"/>
          <p:cNvSpPr/>
          <p:nvPr/>
        </p:nvSpPr>
        <p:spPr>
          <a:xfrm>
            <a:off x="6976872" y="164592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4748B"/>
                </a:solidFill>
              </a:rPr>
              <a:t>Mi aplicación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6830568" y="1947672"/>
            <a:ext cx="4215384" cy="310896"/>
          </a:xfrm>
          <a:prstGeom prst="rect">
            <a:avLst/>
          </a:prstGeom>
          <a:solidFill>
            <a:srgbClr val="F8FA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4" name="Text 12"/>
          <p:cNvSpPr/>
          <p:nvPr/>
        </p:nvSpPr>
        <p:spPr>
          <a:xfrm>
            <a:off x="6976872" y="2039112"/>
            <a:ext cx="5303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E1B2A"/>
                </a:solidFill>
              </a:rPr>
              <a:t>Archivo</a:t>
            </a:r>
            <a:endParaRPr lang="en-US" sz="780" dirty="0"/>
          </a:p>
        </p:txBody>
      </p:sp>
      <p:sp>
        <p:nvSpPr>
          <p:cNvPr id="15" name="Text 13"/>
          <p:cNvSpPr/>
          <p:nvPr/>
        </p:nvSpPr>
        <p:spPr>
          <a:xfrm>
            <a:off x="7680960" y="2039112"/>
            <a:ext cx="6400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64748B"/>
                </a:solidFill>
              </a:rPr>
              <a:t>Opciones</a:t>
            </a:r>
            <a:endParaRPr lang="en-US" sz="780" dirty="0"/>
          </a:p>
        </p:txBody>
      </p:sp>
      <p:sp>
        <p:nvSpPr>
          <p:cNvPr id="16" name="Shape 14"/>
          <p:cNvSpPr/>
          <p:nvPr/>
        </p:nvSpPr>
        <p:spPr>
          <a:xfrm>
            <a:off x="6958584" y="2258568"/>
            <a:ext cx="1417320" cy="105156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524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7" name="Text 15"/>
          <p:cNvSpPr/>
          <p:nvPr/>
        </p:nvSpPr>
        <p:spPr>
          <a:xfrm>
            <a:off x="7086600" y="2368296"/>
            <a:ext cx="960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1E293B"/>
                </a:solidFill>
              </a:rPr>
              <a:t>Nuevo</a:t>
            </a:r>
            <a:endParaRPr lang="en-US" sz="760" dirty="0"/>
          </a:p>
        </p:txBody>
      </p:sp>
      <p:sp>
        <p:nvSpPr>
          <p:cNvPr id="18" name="Text 16"/>
          <p:cNvSpPr/>
          <p:nvPr/>
        </p:nvSpPr>
        <p:spPr>
          <a:xfrm>
            <a:off x="7086600" y="2660904"/>
            <a:ext cx="960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1E293B"/>
                </a:solidFill>
              </a:rPr>
              <a:t>Guardar</a:t>
            </a:r>
            <a:endParaRPr lang="en-US" sz="760" dirty="0"/>
          </a:p>
        </p:txBody>
      </p:sp>
      <p:sp>
        <p:nvSpPr>
          <p:cNvPr id="19" name="Text 17"/>
          <p:cNvSpPr/>
          <p:nvPr/>
        </p:nvSpPr>
        <p:spPr>
          <a:xfrm>
            <a:off x="7086600" y="2953512"/>
            <a:ext cx="960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1E293B"/>
                </a:solidFill>
              </a:rPr>
              <a:t>Salir</a:t>
            </a:r>
            <a:endParaRPr lang="en-US" sz="760" dirty="0"/>
          </a:p>
        </p:txBody>
      </p:sp>
      <p:sp>
        <p:nvSpPr>
          <p:cNvPr id="20" name="Shape 18"/>
          <p:cNvSpPr/>
          <p:nvPr/>
        </p:nvSpPr>
        <p:spPr>
          <a:xfrm>
            <a:off x="7068312" y="2907792"/>
            <a:ext cx="1078992" cy="0"/>
          </a:xfrm>
          <a:prstGeom prst="line">
            <a:avLst/>
          </a:prstGeom>
          <a:noFill/>
          <a:ln w="1016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1" name="Shape 19"/>
          <p:cNvSpPr/>
          <p:nvPr/>
        </p:nvSpPr>
        <p:spPr>
          <a:xfrm>
            <a:off x="8252460" y="3406140"/>
            <a:ext cx="1371600" cy="347472"/>
          </a:xfrm>
          <a:prstGeom prst="roundRect">
            <a:avLst>
              <a:gd name="adj" fmla="val 15789"/>
            </a:avLst>
          </a:prstGeom>
          <a:solidFill>
            <a:srgbClr val="2563EB">
              <a:alpha val="95000"/>
            </a:srgbClr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2" name="Text 20"/>
          <p:cNvSpPr/>
          <p:nvPr/>
        </p:nvSpPr>
        <p:spPr>
          <a:xfrm>
            <a:off x="8481060" y="3506724"/>
            <a:ext cx="914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Botón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629400" y="5166360"/>
            <a:ext cx="21488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4" name="Shape 22"/>
          <p:cNvSpPr/>
          <p:nvPr/>
        </p:nvSpPr>
        <p:spPr>
          <a:xfrm>
            <a:off x="6775704" y="5340096"/>
            <a:ext cx="502920" cy="502920"/>
          </a:xfrm>
          <a:prstGeom prst="ellipse">
            <a:avLst/>
          </a:prstGeom>
          <a:solidFill>
            <a:srgbClr val="7C3AED">
              <a:alpha val="92000"/>
            </a:srgbClr>
          </a:solidFill>
          <a:ln w="12700">
            <a:solidFill>
              <a:srgbClr val="7C3A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5" name="Text 23"/>
          <p:cNvSpPr/>
          <p:nvPr/>
        </p:nvSpPr>
        <p:spPr>
          <a:xfrm>
            <a:off x="6830568" y="5431536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🧠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415784" y="5404104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93B"/>
                </a:solidFill>
              </a:rPr>
              <a:t>command llama una función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8961120" y="5166360"/>
            <a:ext cx="21488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8" name="Shape 26"/>
          <p:cNvSpPr/>
          <p:nvPr/>
        </p:nvSpPr>
        <p:spPr>
          <a:xfrm>
            <a:off x="9107424" y="5340096"/>
            <a:ext cx="502920" cy="502920"/>
          </a:xfrm>
          <a:prstGeom prst="ellipse">
            <a:avLst/>
          </a:prstGeom>
          <a:solidFill>
            <a:srgbClr val="EF4444">
              <a:alpha val="92000"/>
            </a:srgbClr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9" name="Text 27"/>
          <p:cNvSpPr/>
          <p:nvPr/>
        </p:nvSpPr>
        <p:spPr>
          <a:xfrm>
            <a:off x="9162288" y="5431536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🚪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747504" y="5404104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93B"/>
                </a:solidFill>
              </a:rPr>
              <a:t>destroy() cierra la ventana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530352" y="6455664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Python + Tkinter · Menú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11384280" y="638251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94A3B8"/>
                </a:solidFill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Ejemplo: menú Opciones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822960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Los menús también pueden modificar la apariencia de la ventana.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13232" y="1371600"/>
            <a:ext cx="4389120" cy="342900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524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6" name="Shape 4"/>
          <p:cNvSpPr/>
          <p:nvPr/>
        </p:nvSpPr>
        <p:spPr>
          <a:xfrm>
            <a:off x="731520" y="1389888"/>
            <a:ext cx="4352544" cy="42062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7" name="Text 5"/>
          <p:cNvSpPr/>
          <p:nvPr/>
        </p:nvSpPr>
        <p:spPr>
          <a:xfrm>
            <a:off x="877824" y="150876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4748B"/>
                </a:solidFill>
              </a:rPr>
              <a:t>Mi aplicación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31520" y="1810512"/>
            <a:ext cx="4352544" cy="310896"/>
          </a:xfrm>
          <a:prstGeom prst="rect">
            <a:avLst/>
          </a:prstGeom>
          <a:solidFill>
            <a:srgbClr val="F8FA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9" name="Text 7"/>
          <p:cNvSpPr/>
          <p:nvPr/>
        </p:nvSpPr>
        <p:spPr>
          <a:xfrm>
            <a:off x="877824" y="1901952"/>
            <a:ext cx="5303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E1B2A"/>
                </a:solidFill>
              </a:rPr>
              <a:t>Archivo</a:t>
            </a:r>
            <a:endParaRPr lang="en-US" sz="780" dirty="0"/>
          </a:p>
        </p:txBody>
      </p:sp>
      <p:sp>
        <p:nvSpPr>
          <p:cNvPr id="10" name="Text 8"/>
          <p:cNvSpPr/>
          <p:nvPr/>
        </p:nvSpPr>
        <p:spPr>
          <a:xfrm>
            <a:off x="1581912" y="1901952"/>
            <a:ext cx="6400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64748B"/>
                </a:solidFill>
              </a:rPr>
              <a:t>Opciones</a:t>
            </a:r>
            <a:endParaRPr lang="en-US" sz="780" dirty="0"/>
          </a:p>
        </p:txBody>
      </p:sp>
      <p:sp>
        <p:nvSpPr>
          <p:cNvPr id="11" name="Shape 9"/>
          <p:cNvSpPr/>
          <p:nvPr/>
        </p:nvSpPr>
        <p:spPr>
          <a:xfrm>
            <a:off x="2221992" y="3314700"/>
            <a:ext cx="1371600" cy="347472"/>
          </a:xfrm>
          <a:prstGeom prst="roundRect">
            <a:avLst>
              <a:gd name="adj" fmla="val 15789"/>
            </a:avLst>
          </a:prstGeom>
          <a:solidFill>
            <a:srgbClr val="00A6A6">
              <a:alpha val="95000"/>
            </a:srgbClr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2" name="Text 10"/>
          <p:cNvSpPr/>
          <p:nvPr/>
        </p:nvSpPr>
        <p:spPr>
          <a:xfrm>
            <a:off x="2450592" y="3415284"/>
            <a:ext cx="914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Botón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877824" y="2148840"/>
            <a:ext cx="1783080" cy="1078992"/>
          </a:xfrm>
          <a:prstGeom prst="roundRect">
            <a:avLst>
              <a:gd name="adj" fmla="val 4237"/>
            </a:avLst>
          </a:prstGeom>
          <a:solidFill>
            <a:srgbClr val="FFFFFF"/>
          </a:solidFill>
          <a:ln w="1524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4" name="Text 12"/>
          <p:cNvSpPr/>
          <p:nvPr/>
        </p:nvSpPr>
        <p:spPr>
          <a:xfrm>
            <a:off x="1051560" y="2313432"/>
            <a:ext cx="1298448" cy="5852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E293B"/>
                </a:solidFill>
              </a:rPr>
              <a:t>Color claro</a:t>
            </a:r>
            <a:endParaRPr lang="en-US" sz="800" dirty="0"/>
          </a:p>
          <a:p>
            <a:pPr marL="0" indent="0">
              <a:buNone/>
            </a:pPr>
            <a:r>
              <a:rPr lang="en-US" sz="800" dirty="0">
                <a:solidFill>
                  <a:srgbClr val="1E293B"/>
                </a:solidFill>
              </a:rPr>
              <a:t>Color azul</a:t>
            </a:r>
            <a:endParaRPr lang="en-US" sz="800" dirty="0"/>
          </a:p>
          <a:p>
            <a:pPr marL="0" indent="0">
              <a:buNone/>
            </a:pPr>
            <a:r>
              <a:rPr lang="en-US" sz="800" dirty="0">
                <a:solidFill>
                  <a:srgbClr val="1E293B"/>
                </a:solidFill>
              </a:rPr>
              <a:t>Color verde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868680" y="5166360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E1B2A"/>
                </a:solidFill>
              </a:rPr>
              <a:t>Cambio visual inmediato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1143000" y="555955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64748B"/>
                </a:solidFill>
              </a:rPr>
              <a:t>El usuario elige una opción y la interfaz responde.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806440" y="1417320"/>
            <a:ext cx="5577840" cy="3931920"/>
          </a:xfrm>
          <a:prstGeom prst="roundRect">
            <a:avLst>
              <a:gd name="adj" fmla="val 1860"/>
            </a:avLst>
          </a:prstGeom>
          <a:solidFill>
            <a:srgbClr val="111827"/>
          </a:solidFill>
          <a:ln w="12700">
            <a:solidFill>
              <a:srgbClr val="374151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8" name="Shape 16"/>
          <p:cNvSpPr/>
          <p:nvPr/>
        </p:nvSpPr>
        <p:spPr>
          <a:xfrm>
            <a:off x="5971032" y="1572768"/>
            <a:ext cx="100584" cy="100584"/>
          </a:xfrm>
          <a:prstGeom prst="ellipse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9" name="Shape 17"/>
          <p:cNvSpPr/>
          <p:nvPr/>
        </p:nvSpPr>
        <p:spPr>
          <a:xfrm>
            <a:off x="6144768" y="1572768"/>
            <a:ext cx="100584" cy="100584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0" name="Shape 18"/>
          <p:cNvSpPr/>
          <p:nvPr/>
        </p:nvSpPr>
        <p:spPr>
          <a:xfrm>
            <a:off x="6318504" y="1572768"/>
            <a:ext cx="100584" cy="100584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1" name="Text 19"/>
          <p:cNvSpPr/>
          <p:nvPr/>
        </p:nvSpPr>
        <p:spPr>
          <a:xfrm>
            <a:off x="6007608" y="1828800"/>
            <a:ext cx="5175504" cy="3429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3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1 </a:t>
            </a:r>
            <a:r>
              <a:rPr lang="en-US" sz="1030" dirty="0">
                <a:solidFill>
                  <a:srgbClr val="66D9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def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color_azul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():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3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2 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ventana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config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bg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"lightblue"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3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3 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3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4 </a:t>
            </a:r>
            <a:r>
              <a:rPr lang="en-US" sz="1030" dirty="0">
                <a:solidFill>
                  <a:srgbClr val="66D9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def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color_verde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():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3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5 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ventana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config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bg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"lightgreen"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3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6 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3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7 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opciones 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tk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Menu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barra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tearoff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3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8 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opciones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add_command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label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"Azul"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command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color_azul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3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9 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opciones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add_command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label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"Verde"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command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color_verde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30" dirty="0">
                <a:solidFill>
                  <a:srgbClr val="8292A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barra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add_cascade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label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"Opciones"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menu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r>
              <a:rPr lang="en-US" sz="103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opciones</a:t>
            </a:r>
            <a:r>
              <a:rPr lang="en-US" sz="1030" dirty="0">
                <a:solidFill>
                  <a:srgbClr val="F8F8F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endParaRPr lang="en-US" sz="1030" dirty="0"/>
          </a:p>
        </p:txBody>
      </p:sp>
      <p:sp>
        <p:nvSpPr>
          <p:cNvPr id="22" name="Shape 20"/>
          <p:cNvSpPr/>
          <p:nvPr/>
        </p:nvSpPr>
        <p:spPr>
          <a:xfrm>
            <a:off x="6446520" y="5596128"/>
            <a:ext cx="4297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3" name="Shape 21"/>
          <p:cNvSpPr/>
          <p:nvPr/>
        </p:nvSpPr>
        <p:spPr>
          <a:xfrm>
            <a:off x="6592824" y="5769864"/>
            <a:ext cx="502920" cy="502920"/>
          </a:xfrm>
          <a:prstGeom prst="ellipse">
            <a:avLst/>
          </a:prstGeom>
          <a:solidFill>
            <a:srgbClr val="00A6A6">
              <a:alpha val="92000"/>
            </a:srgbClr>
          </a:solidFill>
          <a:ln w="12700">
            <a:solidFill>
              <a:srgbClr val="00A6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4" name="Text 22"/>
          <p:cNvSpPr/>
          <p:nvPr/>
        </p:nvSpPr>
        <p:spPr>
          <a:xfrm>
            <a:off x="6647688" y="5861304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🎨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232904" y="5833872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93B"/>
                </a:solidFill>
              </a:rPr>
              <a:t>config(bg="...") cambia el fondo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530352" y="6455664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Python + Tkinter · Menú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384280" y="638251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94A3B8"/>
                </a:solidFill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Buenas prácticas al crear menús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822960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Un menú debe ser claro, ordenado y fácil de usar.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77240" y="150876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6" name="Text 4"/>
          <p:cNvSpPr/>
          <p:nvPr/>
        </p:nvSpPr>
        <p:spPr>
          <a:xfrm>
            <a:off x="978408" y="17099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📝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490472" y="1764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B2A"/>
                </a:solidFill>
              </a:rPr>
              <a:t>Nombres cortos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1490472" y="2167128"/>
            <a:ext cx="2240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Usar etiquetas como Guardar, Salir o Ayuda.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526280" y="150876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0" name="Text 8"/>
          <p:cNvSpPr/>
          <p:nvPr/>
        </p:nvSpPr>
        <p:spPr>
          <a:xfrm>
            <a:off x="4727448" y="17099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🧩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239512" y="1764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B2A"/>
                </a:solidFill>
              </a:rPr>
              <a:t>Agrupar acciones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5239512" y="2167128"/>
            <a:ext cx="2240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Archivo para archivos; Opciones para configuración.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75320" y="150876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4" name="Text 12"/>
          <p:cNvSpPr/>
          <p:nvPr/>
        </p:nvSpPr>
        <p:spPr>
          <a:xfrm>
            <a:off x="8476488" y="17099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🚧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988552" y="1764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B2A"/>
                </a:solidFill>
              </a:rPr>
              <a:t>Separadores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988552" y="2167128"/>
            <a:ext cx="2240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Usarlos solo para dividir grupos de acciones.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2651760" y="379476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8" name="Text 16"/>
          <p:cNvSpPr/>
          <p:nvPr/>
        </p:nvSpPr>
        <p:spPr>
          <a:xfrm>
            <a:off x="2852928" y="39959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✅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3364992" y="4050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B2A"/>
                </a:solidFill>
              </a:rPr>
              <a:t>Funciones pequeñas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3364992" y="4453128"/>
            <a:ext cx="2240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Cada comando debe tener una función simple.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400800" y="379476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2" name="Text 20"/>
          <p:cNvSpPr/>
          <p:nvPr/>
        </p:nvSpPr>
        <p:spPr>
          <a:xfrm>
            <a:off x="6601968" y="39959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</a:rPr>
              <a:t>🧪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114032" y="4050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1B2A"/>
                </a:solidFill>
              </a:rPr>
              <a:t>Probar todo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7114032" y="4453128"/>
            <a:ext cx="2240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Verificar que cada opción responda correctamente.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777240" y="6053328"/>
            <a:ext cx="10561320" cy="365760"/>
          </a:xfrm>
          <a:prstGeom prst="roundRect">
            <a:avLst>
              <a:gd name="adj" fmla="val 15000"/>
            </a:avLst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6" name="Text 24"/>
          <p:cNvSpPr/>
          <p:nvPr/>
        </p:nvSpPr>
        <p:spPr>
          <a:xfrm>
            <a:off x="960120" y="6153912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2400E"/>
                </a:solidFill>
              </a:rPr>
              <a:t>Regla docente: primero funciona, luego se mejora el diseño.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30352" y="6455664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Python + Tkinter · Menú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11384280" y="638251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94A3B8"/>
                </a:solidFill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E1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Actividad guiada en clase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822960"/>
            <a:ext cx="8961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Construiremos una app sencilla con menús para practicar funciones y eventos.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325880"/>
            <a:ext cx="4800600" cy="452628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6" name="Text 4"/>
          <p:cNvSpPr/>
          <p:nvPr/>
        </p:nvSpPr>
        <p:spPr>
          <a:xfrm>
            <a:off x="1143000" y="166420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E1B2A"/>
                </a:solidFill>
              </a:rPr>
              <a:t>Reto: “Bloc de notas escolar”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143000" y="2240280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4748B"/>
                </a:solidFill>
              </a:rPr>
              <a:t>Menús requeridos: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43000" y="2606040"/>
            <a:ext cx="388620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</a:rPr>
              <a:t>Archivo: Nuevo, Guardar, Salir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</a:rPr>
              <a:t>Formato: Color de fondo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</a:rPr>
              <a:t>Ayuda: Acerca del programa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1143000" y="3977640"/>
            <a:ext cx="4069080" cy="1234440"/>
          </a:xfrm>
          <a:prstGeom prst="roundRect">
            <a:avLst>
              <a:gd name="adj" fmla="val 5926"/>
            </a:avLst>
          </a:prstGeom>
          <a:solidFill>
            <a:srgbClr val="F3E8FF"/>
          </a:solidFill>
          <a:ln w="12700">
            <a:solidFill>
              <a:srgbClr val="DDD6FE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0" name="Text 8"/>
          <p:cNvSpPr/>
          <p:nvPr/>
        </p:nvSpPr>
        <p:spPr>
          <a:xfrm>
            <a:off x="1417320" y="422452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21B6"/>
                </a:solidFill>
              </a:rPr>
              <a:t>Producto final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417320" y="4553712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5B21B6"/>
                </a:solidFill>
              </a:rPr>
              <a:t>Una ventana funcional con área de texto y barra de menú.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126480" y="132588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3" name="Shape 11"/>
          <p:cNvSpPr/>
          <p:nvPr/>
        </p:nvSpPr>
        <p:spPr>
          <a:xfrm>
            <a:off x="6291072" y="1490472"/>
            <a:ext cx="384048" cy="38404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4" name="Text 12"/>
          <p:cNvSpPr/>
          <p:nvPr/>
        </p:nvSpPr>
        <p:spPr>
          <a:xfrm>
            <a:off x="6291072" y="157276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812280" y="149047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Diseñar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812280" y="178308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Crear ventana y área de texto.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8641080" y="132588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8" name="Shape 16"/>
          <p:cNvSpPr/>
          <p:nvPr/>
        </p:nvSpPr>
        <p:spPr>
          <a:xfrm>
            <a:off x="8805672" y="1490472"/>
            <a:ext cx="384048" cy="384048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19" name="Text 17"/>
          <p:cNvSpPr/>
          <p:nvPr/>
        </p:nvSpPr>
        <p:spPr>
          <a:xfrm>
            <a:off x="8805672" y="157276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326880" y="149047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Agregar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9326880" y="178308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Construir la barra y submenús.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6126480" y="301752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3" name="Shape 21"/>
          <p:cNvSpPr/>
          <p:nvPr/>
        </p:nvSpPr>
        <p:spPr>
          <a:xfrm>
            <a:off x="6291072" y="3182112"/>
            <a:ext cx="384048" cy="384048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4" name="Text 22"/>
          <p:cNvSpPr/>
          <p:nvPr/>
        </p:nvSpPr>
        <p:spPr>
          <a:xfrm>
            <a:off x="6291072" y="326440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812280" y="318211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Conectar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6812280" y="347472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Asignar funciones a cada opción.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641080" y="3017520"/>
            <a:ext cx="228600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8" name="Shape 26"/>
          <p:cNvSpPr/>
          <p:nvPr/>
        </p:nvSpPr>
        <p:spPr>
          <a:xfrm>
            <a:off x="8805672" y="3182112"/>
            <a:ext cx="384048" cy="38404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s-PE"/>
          </a:p>
        </p:txBody>
      </p:sp>
      <p:sp>
        <p:nvSpPr>
          <p:cNvPr id="29" name="Text 27"/>
          <p:cNvSpPr/>
          <p:nvPr/>
        </p:nvSpPr>
        <p:spPr>
          <a:xfrm>
            <a:off x="8805672" y="3264408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9326880" y="3182112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1B2A"/>
                </a:solidFill>
              </a:rPr>
              <a:t>Evaluar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9326880" y="3474720"/>
            <a:ext cx="1417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Probar y corregir errores.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6126480" y="516636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E1B2A"/>
                </a:solidFill>
              </a:rPr>
              <a:t>Trabajo en parejas: piloto y copiloto intercambian roles cada 10 minutos.</a:t>
            </a:r>
            <a:endParaRPr lang="en-US" sz="1700" dirty="0"/>
          </a:p>
        </p:txBody>
      </p:sp>
      <p:sp>
        <p:nvSpPr>
          <p:cNvPr id="33" name="Text 31"/>
          <p:cNvSpPr/>
          <p:nvPr/>
        </p:nvSpPr>
        <p:spPr>
          <a:xfrm>
            <a:off x="530352" y="6455664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4A3B8"/>
                </a:solidFill>
              </a:rPr>
              <a:t>Python + Tkinter · Menú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11384280" y="638251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94A3B8"/>
                </a:solidFill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1134</Words>
  <Application>Microsoft Office PowerPoint</Application>
  <PresentationFormat>Panorámica</PresentationFormat>
  <Paragraphs>195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Aptos Display</vt:lpstr>
      <vt:lpstr>Arial</vt:lpstr>
      <vt:lpstr>Consolas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en Python con Tkinter</dc:title>
  <dc:subject>Herramienta Menu en Python con Tkinter</dc:subject>
  <dc:creator>OpenAI</dc:creator>
  <cp:lastModifiedBy>ARIANA HERVIAS SALAS</cp:lastModifiedBy>
  <cp:revision>2</cp:revision>
  <dcterms:created xsi:type="dcterms:W3CDTF">2026-07-02T01:25:31Z</dcterms:created>
  <dcterms:modified xsi:type="dcterms:W3CDTF">2026-07-02T01:52:35Z</dcterms:modified>
</cp:coreProperties>
</file>